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8" r:id="rId1"/>
  </p:sldMasterIdLst>
  <p:notesMasterIdLst>
    <p:notesMasterId r:id="rId8"/>
  </p:notesMasterIdLst>
  <p:handoutMasterIdLst>
    <p:handoutMasterId r:id="rId9"/>
  </p:handoutMasterIdLst>
  <p:sldIdLst>
    <p:sldId id="260" r:id="rId2"/>
    <p:sldId id="284" r:id="rId3"/>
    <p:sldId id="288" r:id="rId4"/>
    <p:sldId id="289" r:id="rId5"/>
    <p:sldId id="286" r:id="rId6"/>
    <p:sldId id="282" r:id="rId7"/>
  </p:sldIdLst>
  <p:sldSz cx="9144000" cy="6858000" type="screen4x3"/>
  <p:notesSz cx="6858000" cy="9144000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F00"/>
    <a:srgbClr val="003399"/>
    <a:srgbClr val="FF5050"/>
    <a:srgbClr val="FFFF00"/>
    <a:srgbClr val="66CCFF"/>
    <a:srgbClr val="CC0000"/>
    <a:srgbClr val="66FF99"/>
    <a:srgbClr val="00FF99"/>
    <a:srgbClr val="E65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87"/>
    <p:restoredTop sz="94712"/>
  </p:normalViewPr>
  <p:slideViewPr>
    <p:cSldViewPr>
      <p:cViewPr varScale="1">
        <p:scale>
          <a:sx n="91" d="100"/>
          <a:sy n="91" d="100"/>
        </p:scale>
        <p:origin x="192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306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156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algn="ctr" defTabSz="914400">
              <a:spcBef>
                <a:spcPct val="0"/>
              </a:spcBef>
            </a:pPr>
            <a:endParaRPr lang="en-US" altLang="en-US" sz="1800" b="1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4507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algn="ctr" defTabSz="914400">
              <a:spcBef>
                <a:spcPct val="0"/>
              </a:spcBef>
            </a:pPr>
            <a:endParaRPr lang="en-US" altLang="en-US" sz="1800" b="1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219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algn="ctr" defTabSz="914400">
              <a:spcBef>
                <a:spcPct val="0"/>
              </a:spcBef>
            </a:pPr>
            <a:endParaRPr lang="en-US" altLang="en-US" sz="1800" b="1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613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algn="ctr" defTabSz="914400">
              <a:spcBef>
                <a:spcPct val="0"/>
              </a:spcBef>
            </a:pPr>
            <a:endParaRPr lang="en-US" altLang="en-US" sz="1800" b="1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40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21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algn="ctr" defTabSz="914400">
              <a:spcBef>
                <a:spcPct val="0"/>
              </a:spcBef>
            </a:pPr>
            <a:endParaRPr lang="en-US" altLang="en-US" sz="1800" b="1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522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1866900" y="431800"/>
            <a:ext cx="6896100" cy="381000"/>
          </a:xfrm>
          <a:prstGeom prst="rect">
            <a:avLst/>
          </a:prstGeom>
          <a:solidFill>
            <a:srgbClr val="1C3E7D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r>
              <a:rPr lang="en-US" altLang="en-US" sz="1600">
                <a:solidFill>
                  <a:schemeClr val="bg1"/>
                </a:solidFill>
                <a:latin typeface="Times" charset="0"/>
              </a:rPr>
              <a:t>Geoscience and Remote Sensing Society</a:t>
            </a:r>
          </a:p>
        </p:txBody>
      </p:sp>
      <p:pic>
        <p:nvPicPr>
          <p:cNvPr id="5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388" y="5310188"/>
            <a:ext cx="1116012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grss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463"/>
            <a:ext cx="1371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09600" y="1679575"/>
            <a:ext cx="8001000" cy="638175"/>
          </a:xfrm>
          <a:ln w="12700"/>
        </p:spPr>
        <p:txBody>
          <a:bodyPr lIns="90487" tIns="44450" rIns="90487" bIns="44450" anchor="t">
            <a:spAutoFit/>
          </a:bodyPr>
          <a:lstStyle>
            <a:lvl1pPr>
              <a:defRPr sz="3600"/>
            </a:lvl1pPr>
          </a:lstStyle>
          <a:p>
            <a:r>
              <a:rPr lang="de-DE"/>
              <a:t>Click to edit Master title style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3513138"/>
            <a:ext cx="6400800" cy="454025"/>
          </a:xfrm>
          <a:ln w="12700"/>
        </p:spPr>
        <p:txBody>
          <a:bodyPr lIns="90487" tIns="44450" rIns="90487" bIns="44450">
            <a:spAutoFit/>
          </a:bodyPr>
          <a:lstStyle>
            <a:lvl1pPr marL="473075" indent="-473075">
              <a:defRPr/>
            </a:lvl1pPr>
          </a:lstStyle>
          <a:p>
            <a:r>
              <a:rPr lang="de-DE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A3D5A8A8-58AB-1743-B2F3-837526E98B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9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68363"/>
            <a:ext cx="82296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477000"/>
            <a:ext cx="1447800" cy="228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287AAA6-7F1C-FD4C-B2F9-34012B8B73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 ftr="0" dt="0"/>
  <p:txStyles>
    <p:titleStyle>
      <a:lvl1pPr algn="ctr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+mj-lt"/>
          <a:ea typeface="+mj-ea"/>
          <a:cs typeface="ＭＳ Ｐゴシック" charset="0"/>
        </a:defRPr>
      </a:lvl1pPr>
      <a:lvl2pPr algn="ctr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6pPr>
      <a:lvl7pPr marL="914400" algn="ctr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7pPr>
      <a:lvl8pPr marL="1371600" algn="ctr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8pPr>
      <a:lvl9pPr marL="1828800" algn="ctr" defTabSz="8937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99"/>
          </a:solidFill>
          <a:latin typeface="Arial" charset="0"/>
        </a:defRPr>
      </a:lvl9pPr>
    </p:titleStyle>
    <p:bodyStyle>
      <a:lvl1pPr marL="371475" indent="-371475" algn="l" defTabSz="893763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Zapf Dingbats" charset="0"/>
        <a:buChar char="l"/>
        <a:defRPr sz="2400" b="1">
          <a:solidFill>
            <a:srgbClr val="003399"/>
          </a:solidFill>
          <a:latin typeface="+mn-lt"/>
          <a:ea typeface="+mn-ea"/>
          <a:cs typeface="ＭＳ Ｐゴシック" charset="0"/>
        </a:defRPr>
      </a:lvl1pPr>
      <a:lvl2pPr marL="804863" indent="-309563" algn="l" defTabSz="893763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Zapf Dingbats" charset="0"/>
        <a:buChar char="l"/>
        <a:defRPr sz="2000" b="1">
          <a:solidFill>
            <a:srgbClr val="003399"/>
          </a:solidFill>
          <a:latin typeface="+mn-lt"/>
          <a:ea typeface="+mn-ea"/>
        </a:defRPr>
      </a:lvl2pPr>
      <a:lvl3pPr marL="1238250" indent="-247650" algn="l" defTabSz="8937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  <a:ea typeface="+mn-ea"/>
        </a:defRPr>
      </a:lvl3pPr>
      <a:lvl4pPr marL="1733550" indent="-247650" algn="l" defTabSz="8937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rgbClr val="003399"/>
          </a:solidFill>
          <a:latin typeface="+mn-lt"/>
          <a:ea typeface="+mn-ea"/>
        </a:defRPr>
      </a:lvl4pPr>
      <a:lvl5pPr marL="2228850" indent="-247650" algn="l" defTabSz="8937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rgbClr val="003399"/>
          </a:solidFill>
          <a:latin typeface="+mn-lt"/>
          <a:ea typeface="+mn-ea"/>
        </a:defRPr>
      </a:lvl5pPr>
      <a:lvl6pPr marL="2686050" indent="-247650" algn="l" defTabSz="8937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rgbClr val="003399"/>
          </a:solidFill>
          <a:latin typeface="+mn-lt"/>
        </a:defRPr>
      </a:lvl6pPr>
      <a:lvl7pPr marL="3143250" indent="-247650" algn="l" defTabSz="8937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rgbClr val="003399"/>
          </a:solidFill>
          <a:latin typeface="+mn-lt"/>
        </a:defRPr>
      </a:lvl7pPr>
      <a:lvl8pPr marL="3600450" indent="-247650" algn="l" defTabSz="8937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rgbClr val="003399"/>
          </a:solidFill>
          <a:latin typeface="+mn-lt"/>
        </a:defRPr>
      </a:lvl8pPr>
      <a:lvl9pPr marL="4057650" indent="-247650" algn="l" defTabSz="8937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8458200" cy="3875420"/>
          </a:xfrm>
          <a:ln w="9525"/>
        </p:spPr>
        <p:txBody>
          <a:bodyPr/>
          <a:lstStyle/>
          <a:p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3200" dirty="0" smtClean="0"/>
              <a:t>GRSS Industry Engagement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> </a:t>
            </a:r>
            <a:r>
              <a:rPr lang="en-US" altLang="en-US" sz="2400" b="0" dirty="0"/>
              <a:t>Marwan </a:t>
            </a:r>
            <a:r>
              <a:rPr lang="en-US" altLang="en-US" sz="2400" b="0" dirty="0" smtClean="0"/>
              <a:t>Younis</a:t>
            </a:r>
            <a:r>
              <a:rPr lang="en-US" altLang="en-US" sz="2400" b="0" dirty="0"/>
              <a:t/>
            </a:r>
            <a:br>
              <a:rPr lang="en-US" altLang="en-US" sz="2400" b="0" dirty="0"/>
            </a:br>
            <a:r>
              <a:rPr lang="en-US" altLang="en-US" sz="2400" b="0" dirty="0" smtClean="0"/>
              <a:t>David </a:t>
            </a:r>
            <a:r>
              <a:rPr lang="en-US" altLang="en-US" sz="2400" b="0" dirty="0" err="1" smtClean="0"/>
              <a:t>Kunkee</a:t>
            </a:r>
            <a:r>
              <a:rPr lang="en-US" altLang="en-US" sz="2800" b="0" dirty="0"/>
              <a:t/>
            </a:r>
            <a:br>
              <a:rPr lang="en-US" altLang="en-US" sz="2800" b="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400" dirty="0"/>
              <a:t> </a:t>
            </a:r>
            <a:r>
              <a:rPr lang="en-US" altLang="en-US" sz="2200" dirty="0" smtClean="0"/>
              <a:t>Joint Chapter Chair &amp; Globalization Committee Meeting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 smtClean="0"/>
              <a:t>Beijing, </a:t>
            </a:r>
            <a:r>
              <a:rPr lang="en-US" altLang="en-US" sz="2200" dirty="0"/>
              <a:t>July </a:t>
            </a:r>
            <a:r>
              <a:rPr lang="en-US" altLang="en-US" sz="2200" dirty="0" smtClean="0"/>
              <a:t>10, 2016</a:t>
            </a:r>
            <a:endParaRPr lang="en-US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990600"/>
            <a:ext cx="9144000" cy="582211"/>
          </a:xfrm>
        </p:spPr>
        <p:txBody>
          <a:bodyPr lIns="90487" tIns="44450" rIns="90487" bIns="44450" anchor="t">
            <a:spAutoFit/>
          </a:bodyPr>
          <a:lstStyle/>
          <a:p>
            <a:r>
              <a:rPr lang="en-US" altLang="en-US" sz="3200" dirty="0" smtClean="0"/>
              <a:t>Benefit for Industry</a:t>
            </a:r>
            <a:endParaRPr lang="en-US" altLang="en-US" sz="3200" dirty="0"/>
          </a:p>
        </p:txBody>
      </p:sp>
      <p:sp>
        <p:nvSpPr>
          <p:cNvPr id="9218" name="Rectangle 5"/>
          <p:cNvSpPr txBox="1">
            <a:spLocks noChangeArrowheads="1"/>
          </p:cNvSpPr>
          <p:nvPr/>
        </p:nvSpPr>
        <p:spPr bwMode="auto">
          <a:xfrm>
            <a:off x="311150" y="2040761"/>
            <a:ext cx="8509322" cy="3044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 marL="282575" indent="-282575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25475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GRSS provides a platform for cooperation and interaction with space agencies and other companies</a:t>
            </a:r>
          </a:p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Gives access to technical information and (space agency) strategies</a:t>
            </a:r>
          </a:p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Allows direct and indirect advertisement </a:t>
            </a:r>
          </a:p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GRSS is a unbiased platform which can give statements on technical aspects</a:t>
            </a:r>
          </a:p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Define, influence and publish strategies through </a:t>
            </a:r>
            <a:r>
              <a:rPr lang="en-GB" altLang="en-US" sz="2000" b="0" dirty="0" smtClean="0">
                <a:solidFill>
                  <a:srgbClr val="002060"/>
                </a:solidFill>
              </a:rPr>
              <a:t>(a neutral) </a:t>
            </a:r>
            <a:r>
              <a:rPr lang="en-GB" altLang="en-US" sz="2000" b="0" dirty="0" smtClean="0">
                <a:solidFill>
                  <a:srgbClr val="002060"/>
                </a:solidFill>
              </a:rPr>
              <a:t>GRSS</a:t>
            </a:r>
          </a:p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Its activities and members make the society a source of knowledge</a:t>
            </a:r>
            <a:endParaRPr lang="en-GB" altLang="en-US" sz="20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990600"/>
            <a:ext cx="9144000" cy="582211"/>
          </a:xfrm>
        </p:spPr>
        <p:txBody>
          <a:bodyPr lIns="90487" tIns="44450" rIns="90487" bIns="44450" anchor="t">
            <a:spAutoFit/>
          </a:bodyPr>
          <a:lstStyle/>
          <a:p>
            <a:r>
              <a:rPr lang="en-US" altLang="en-US" sz="3200" dirty="0" smtClean="0"/>
              <a:t>Benefit for GRSS</a:t>
            </a:r>
            <a:endParaRPr lang="en-US" altLang="en-US" sz="3200" dirty="0"/>
          </a:p>
        </p:txBody>
      </p:sp>
      <p:sp>
        <p:nvSpPr>
          <p:cNvPr id="9218" name="Rectangle 5"/>
          <p:cNvSpPr txBox="1">
            <a:spLocks noChangeArrowheads="1"/>
          </p:cNvSpPr>
          <p:nvPr/>
        </p:nvSpPr>
        <p:spPr bwMode="auto">
          <a:xfrm>
            <a:off x="311150" y="2040761"/>
            <a:ext cx="8509322" cy="156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 marL="282575" indent="-282575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25475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Increase membership but more importantly get active GRSS members</a:t>
            </a:r>
          </a:p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Get actively involved in technical aspects</a:t>
            </a:r>
          </a:p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Identify its activities based on the actual need</a:t>
            </a:r>
          </a:p>
          <a:p>
            <a:pPr algn="l">
              <a:lnSpc>
                <a:spcPct val="120000"/>
              </a:lnSpc>
              <a:buFont typeface="Times" charset="0"/>
              <a:buChar char="•"/>
            </a:pPr>
            <a:r>
              <a:rPr lang="en-GB" altLang="en-US" sz="2000" b="0" dirty="0" smtClean="0">
                <a:solidFill>
                  <a:srgbClr val="002060"/>
                </a:solidFill>
              </a:rPr>
              <a:t>Allow influence in shaping GRSS</a:t>
            </a:r>
          </a:p>
        </p:txBody>
      </p:sp>
    </p:spTree>
    <p:extLst>
      <p:ext uri="{BB962C8B-B14F-4D97-AF65-F5344CB8AC3E}">
        <p14:creationId xmlns:p14="http://schemas.microsoft.com/office/powerpoint/2010/main" val="112197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18597"/>
            <a:ext cx="9144000" cy="582211"/>
          </a:xfrm>
        </p:spPr>
        <p:txBody>
          <a:bodyPr lIns="90487" tIns="44450" rIns="90487" bIns="44450" anchor="t">
            <a:spAutoFit/>
          </a:bodyPr>
          <a:lstStyle/>
          <a:p>
            <a:r>
              <a:rPr lang="en-US" altLang="en-US" sz="3200" dirty="0" smtClean="0"/>
              <a:t>Cross Cutting IEEE GRSS Organization</a:t>
            </a:r>
            <a:endParaRPr lang="en-US" alt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894633"/>
              </p:ext>
            </p:extLst>
          </p:nvPr>
        </p:nvGraphicFramePr>
        <p:xfrm>
          <a:off x="648071" y="1988840"/>
          <a:ext cx="8100393" cy="4217811"/>
        </p:xfrm>
        <a:graphic>
          <a:graphicData uri="http://schemas.openxmlformats.org/drawingml/2006/table">
            <a:tbl>
              <a:tblPr firstRow="1" bandRow="1"/>
              <a:tblGrid>
                <a:gridCol w="1619673"/>
                <a:gridCol w="1512168"/>
                <a:gridCol w="1656184"/>
                <a:gridCol w="1440160"/>
                <a:gridCol w="1872208"/>
              </a:tblGrid>
              <a:tr h="8971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Publications</a:t>
                      </a:r>
                    </a:p>
                    <a:p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  <a:latin typeface="+mn-lt"/>
                          <a:ea typeface="SimSun" pitchFamily="2" charset="-122"/>
                        </a:rPr>
                        <a:t>Information Resources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Professional Activities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Technical Activities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Meetings  Symposia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32070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800" b="1" dirty="0" smtClean="0">
                          <a:latin typeface="Calibri" pitchFamily="34" charset="0"/>
                          <a:ea typeface="SimSun" pitchFamily="2" charset="-122"/>
                        </a:rPr>
                        <a:t>- </a:t>
                      </a: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Publications</a:t>
                      </a: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     -  </a:t>
                      </a:r>
                      <a:r>
                        <a:rPr lang="en-US" altLang="zh-CN" sz="1600" b="0" dirty="0" err="1" smtClean="0">
                          <a:latin typeface="+mn-lt"/>
                          <a:ea typeface="SimSun" pitchFamily="2" charset="-122"/>
                        </a:rPr>
                        <a:t>TGRS</a:t>
                      </a:r>
                      <a:endParaRPr lang="en-US" altLang="zh-CN" sz="1600" b="0" dirty="0" smtClean="0">
                        <a:latin typeface="+mn-lt"/>
                        <a:ea typeface="SimSun" pitchFamily="2" charset="-122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     - </a:t>
                      </a:r>
                      <a:r>
                        <a:rPr lang="en-US" altLang="zh-CN" sz="1600" b="0" dirty="0" err="1" smtClean="0">
                          <a:latin typeface="+mn-lt"/>
                          <a:ea typeface="SimSun" pitchFamily="2" charset="-122"/>
                        </a:rPr>
                        <a:t>GRSL</a:t>
                      </a:r>
                      <a:endParaRPr lang="en-US" altLang="zh-CN" sz="1600" b="0" dirty="0" smtClean="0">
                        <a:latin typeface="+mn-lt"/>
                        <a:ea typeface="SimSun" pitchFamily="2" charset="-122"/>
                      </a:endParaRP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     - J-STARS</a:t>
                      </a: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     - </a:t>
                      </a:r>
                      <a:r>
                        <a:rPr lang="en-US" altLang="zh-CN" sz="1600" b="1" dirty="0" smtClean="0">
                          <a:solidFill>
                            <a:srgbClr val="008F00"/>
                          </a:solidFill>
                          <a:latin typeface="+mn-lt"/>
                          <a:ea typeface="SimSun" pitchFamily="2" charset="-122"/>
                        </a:rPr>
                        <a:t>Magazine</a:t>
                      </a: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- </a:t>
                      </a:r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+mn-lt"/>
                          <a:ea typeface="SimSun" pitchFamily="2" charset="-122"/>
                        </a:rPr>
                        <a:t>Symposia</a:t>
                      </a:r>
                    </a:p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-</a:t>
                      </a:r>
                      <a:r>
                        <a:rPr lang="en-US" altLang="zh-CN" sz="1600" b="0" baseline="0" dirty="0" smtClean="0">
                          <a:latin typeface="+mn-lt"/>
                          <a:ea typeface="SimSun" pitchFamily="2" charset="-122"/>
                        </a:rPr>
                        <a:t> </a:t>
                      </a: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Book Series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indent="0" algn="l">
                        <a:lnSpc>
                          <a:spcPct val="125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zh-CN" sz="1800" dirty="0" smtClean="0">
                          <a:latin typeface="Calibri" pitchFamily="34" charset="0"/>
                          <a:ea typeface="SimSun" pitchFamily="2" charset="-122"/>
                        </a:rPr>
                        <a:t>- </a:t>
                      </a: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Web Editor</a:t>
                      </a:r>
                      <a:endParaRPr lang="en-US" altLang="zh-CN" sz="1600" b="0" dirty="0" smtClean="0">
                        <a:solidFill>
                          <a:srgbClr val="FF0000"/>
                        </a:solidFill>
                        <a:latin typeface="+mn-lt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53975" indent="-53975" algn="l">
                        <a:lnSpc>
                          <a:spcPct val="125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  <a:cs typeface="Times New Roman" pitchFamily="18" charset="0"/>
                        </a:rPr>
                        <a:t>- </a:t>
                      </a:r>
                      <a:r>
                        <a:rPr lang="en-US" altLang="zh-CN" sz="1600" b="1" dirty="0" err="1" smtClean="0">
                          <a:solidFill>
                            <a:srgbClr val="008F00"/>
                          </a:solidFill>
                          <a:latin typeface="+mn-lt"/>
                          <a:ea typeface="SimSun" pitchFamily="2" charset="-122"/>
                          <a:cs typeface="Times New Roman" pitchFamily="18" charset="0"/>
                        </a:rPr>
                        <a:t>eNewsletter</a:t>
                      </a:r>
                      <a:r>
                        <a:rPr lang="en-US" altLang="zh-CN" sz="1600" b="0" dirty="0" smtClean="0">
                          <a:solidFill>
                            <a:srgbClr val="008F00"/>
                          </a:solidFill>
                          <a:latin typeface="+mn-lt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53975" indent="-53975" algn="l">
                        <a:lnSpc>
                          <a:spcPct val="125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- PACE </a:t>
                      </a:r>
                      <a:endParaRPr lang="en-US" altLang="zh-CN" sz="1600" b="0" dirty="0" smtClean="0">
                        <a:solidFill>
                          <a:srgbClr val="FF0000"/>
                        </a:solidFill>
                        <a:latin typeface="+mn-lt"/>
                        <a:ea typeface="SimSun" pitchFamily="2" charset="-122"/>
                      </a:endParaRPr>
                    </a:p>
                    <a:p>
                      <a:pPr marL="53975" indent="-53975" algn="l">
                        <a:lnSpc>
                          <a:spcPct val="125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- Publicity</a:t>
                      </a:r>
                      <a:endParaRPr lang="en-US" altLang="zh-CN" sz="1600" b="0" dirty="0" smtClean="0">
                        <a:solidFill>
                          <a:srgbClr val="FF0000"/>
                        </a:solidFill>
                        <a:latin typeface="+mn-lt"/>
                        <a:ea typeface="SimSun" pitchFamily="2" charset="-122"/>
                      </a:endParaRPr>
                    </a:p>
                    <a:p>
                      <a:pPr marL="53975" indent="-53975" algn="l" eaLnBrk="1" hangingPunct="1">
                        <a:lnSpc>
                          <a:spcPct val="125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- History </a:t>
                      </a:r>
                    </a:p>
                    <a:p>
                      <a:pPr marL="53975" indent="-53975" algn="l" eaLnBrk="1" hangingPunct="1">
                        <a:lnSpc>
                          <a:spcPct val="125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- Education</a:t>
                      </a:r>
                    </a:p>
                    <a:p>
                      <a:pPr marL="53975" indent="-53975" algn="l" eaLnBrk="1" hangingPunct="1">
                        <a:lnSpc>
                          <a:spcPct val="125000"/>
                        </a:lnSpc>
                      </a:pPr>
                      <a:r>
                        <a:rPr lang="en-US" altLang="zh-CN" sz="1600" b="0" dirty="0" smtClean="0">
                          <a:latin typeface="+mn-lt"/>
                          <a:ea typeface="SimSun" pitchFamily="2" charset="-122"/>
                        </a:rPr>
                        <a:t>- </a:t>
                      </a:r>
                      <a:r>
                        <a:rPr lang="en-US" altLang="zh-CN" sz="1600" b="1" dirty="0" smtClean="0">
                          <a:solidFill>
                            <a:srgbClr val="008F00"/>
                          </a:solidFill>
                          <a:latin typeface="+mn-lt"/>
                          <a:ea typeface="SimSun" pitchFamily="2" charset="-122"/>
                        </a:rPr>
                        <a:t>Corporate</a:t>
                      </a:r>
                      <a:r>
                        <a:rPr lang="en-US" altLang="zh-CN" sz="1600" b="1" baseline="0" dirty="0" smtClean="0">
                          <a:solidFill>
                            <a:srgbClr val="008F00"/>
                          </a:solidFill>
                          <a:latin typeface="+mn-lt"/>
                          <a:ea typeface="SimSun" pitchFamily="2" charset="-122"/>
                        </a:rPr>
                        <a:t> </a:t>
                      </a:r>
                      <a:r>
                        <a:rPr lang="en-US" altLang="zh-CN" sz="1600" b="1" dirty="0" smtClean="0">
                          <a:solidFill>
                            <a:srgbClr val="008F00"/>
                          </a:solidFill>
                          <a:latin typeface="+mn-lt"/>
                          <a:ea typeface="SimSun" pitchFamily="2" charset="-122"/>
                        </a:rPr>
                        <a:t>Relations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0" dirty="0" smtClean="0"/>
                        <a:t>- Membership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0" dirty="0" smtClean="0"/>
                        <a:t>-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1" dirty="0" smtClean="0">
                          <a:solidFill>
                            <a:srgbClr val="008F00"/>
                          </a:solidFill>
                        </a:rPr>
                        <a:t>Chapters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0" dirty="0" smtClean="0"/>
                        <a:t>-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dirty="0" smtClean="0"/>
                        <a:t>Dist. </a:t>
                      </a:r>
                      <a:r>
                        <a:rPr lang="en-US" sz="1600" b="0" dirty="0" err="1" smtClean="0"/>
                        <a:t>Spkrs</a:t>
                      </a:r>
                      <a:endParaRPr lang="en-US" sz="1600" b="0" dirty="0" smtClean="0"/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0" dirty="0" smtClean="0"/>
                        <a:t>- GOLD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0" dirty="0" smtClean="0"/>
                        <a:t>- </a:t>
                      </a:r>
                      <a:r>
                        <a:rPr lang="en-US" sz="1600" b="1" dirty="0" smtClean="0">
                          <a:solidFill>
                            <a:srgbClr val="008F00"/>
                          </a:solidFill>
                        </a:rPr>
                        <a:t>Awards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0" dirty="0" smtClean="0">
                          <a:solidFill>
                            <a:srgbClr val="008F00"/>
                          </a:solidFill>
                        </a:rPr>
                        <a:t>- </a:t>
                      </a:r>
                      <a:r>
                        <a:rPr lang="en-US" sz="1600" b="1" dirty="0" smtClean="0">
                          <a:solidFill>
                            <a:srgbClr val="008F00"/>
                          </a:solidFill>
                        </a:rPr>
                        <a:t>Fellow/Senior</a:t>
                      </a:r>
                      <a:r>
                        <a:rPr lang="en-US" sz="1600" b="1" baseline="0" dirty="0" smtClean="0">
                          <a:solidFill>
                            <a:srgbClr val="008F00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8F00"/>
                          </a:solidFill>
                        </a:rPr>
                        <a:t>Members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1" dirty="0" smtClean="0">
                          <a:solidFill>
                            <a:srgbClr val="008F00"/>
                          </a:solidFill>
                        </a:rPr>
                        <a:t>- Women in Engineering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b="0" dirty="0" smtClean="0"/>
                        <a:t>-</a:t>
                      </a:r>
                      <a:r>
                        <a:rPr lang="en-US" sz="1600" b="1" dirty="0" smtClean="0">
                          <a:solidFill>
                            <a:srgbClr val="008F00"/>
                          </a:solidFill>
                        </a:rPr>
                        <a:t>Technical Committees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0" dirty="0" smtClean="0"/>
                        <a:t> - GRSS reps. in Committees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0" dirty="0" smtClean="0"/>
                        <a:t>- ISO TC-211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600" b="0" dirty="0" smtClean="0"/>
                        <a:t>- Conference Adv.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dirty="0" smtClean="0"/>
                        <a:t>Committee</a:t>
                      </a:r>
                    </a:p>
                    <a:p>
                      <a:pPr marL="0" indent="0">
                        <a:lnSpc>
                          <a:spcPct val="125000"/>
                        </a:lnSpc>
                        <a:buFontTx/>
                        <a:buNone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- </a:t>
                      </a:r>
                      <a:r>
                        <a:rPr lang="en-US" sz="1600" b="1" dirty="0" smtClean="0">
                          <a:solidFill>
                            <a:srgbClr val="008F00"/>
                          </a:solidFill>
                        </a:rPr>
                        <a:t>IGARSS</a:t>
                      </a:r>
                    </a:p>
                    <a:p>
                      <a:pPr marL="0" indent="0">
                        <a:lnSpc>
                          <a:spcPct val="125000"/>
                        </a:lnSpc>
                        <a:buFontTx/>
                        <a:buNone/>
                      </a:pPr>
                      <a:r>
                        <a:rPr lang="en-US" sz="1600" b="0" dirty="0" smtClean="0"/>
                        <a:t>- CMS</a:t>
                      </a:r>
                      <a:endParaRPr lang="en-US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FontTx/>
                        <a:buNone/>
                      </a:pPr>
                      <a:r>
                        <a:rPr lang="en-US" sz="1600" b="0" dirty="0" smtClean="0"/>
                        <a:t>- </a:t>
                      </a:r>
                      <a:r>
                        <a:rPr lang="en-US" sz="1600" b="1" baseline="0" dirty="0" smtClean="0">
                          <a:solidFill>
                            <a:srgbClr val="008F00"/>
                          </a:solidFill>
                        </a:rPr>
                        <a:t>Workshops/ </a:t>
                      </a:r>
                      <a:r>
                        <a:rPr lang="en-US" sz="1600" b="1" dirty="0" smtClean="0">
                          <a:solidFill>
                            <a:srgbClr val="008F00"/>
                          </a:solidFill>
                        </a:rPr>
                        <a:t>Small</a:t>
                      </a:r>
                      <a:r>
                        <a:rPr lang="en-US" sz="1600" b="1" baseline="0" dirty="0" smtClean="0">
                          <a:solidFill>
                            <a:srgbClr val="008F00"/>
                          </a:solidFill>
                        </a:rPr>
                        <a:t> Conferences</a:t>
                      </a:r>
                      <a:endParaRPr lang="en-US" sz="1600" b="1" dirty="0" smtClean="0">
                        <a:solidFill>
                          <a:srgbClr val="008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71600" y="630932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008F00"/>
                </a:solidFill>
              </a:rPr>
              <a:t>Applicable Industry Engagement Highlighted</a:t>
            </a:r>
            <a:endParaRPr lang="en-US" sz="1800" dirty="0">
              <a:solidFill>
                <a:srgbClr val="008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spAutoFit/>
          </a:bodyPr>
          <a:lstStyle/>
          <a:p>
            <a:pPr defTabSz="893763"/>
            <a:r>
              <a:rPr lang="en-US" altLang="en-US" sz="3200" dirty="0">
                <a:solidFill>
                  <a:srgbClr val="003399"/>
                </a:solidFill>
                <a:latin typeface="+mj-lt"/>
                <a:ea typeface="+mj-ea"/>
                <a:cs typeface="ＭＳ Ｐゴシック" charset="0"/>
              </a:rPr>
              <a:t>Cross Cutting IEEE GRSS Examples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827584" y="1556792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Conferences: </a:t>
            </a: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IGARSS, small conferences, and workshops</a:t>
            </a:r>
            <a:endParaRPr lang="en-US" sz="2000" b="0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9144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Develop technical forum for industry representatives</a:t>
            </a:r>
          </a:p>
          <a:p>
            <a:pPr marL="9144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Industry social </a:t>
            </a: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event</a:t>
            </a:r>
          </a:p>
          <a:p>
            <a:pPr marL="9144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</a:pPr>
            <a:endParaRPr lang="en-US" sz="1000" b="0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Publications: Magazine</a:t>
            </a:r>
          </a:p>
          <a:p>
            <a:pPr marL="9144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In depth columns devoted to </a:t>
            </a: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industry</a:t>
            </a:r>
          </a:p>
          <a:p>
            <a:pPr marL="9144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</a:pPr>
            <a:endParaRPr lang="en-US" sz="1000" b="0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457200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Technical Activities: </a:t>
            </a:r>
            <a:endParaRPr lang="en-US" sz="2000" b="0" dirty="0" smtClean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9144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</a:pP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Technical Committees </a:t>
            </a:r>
          </a:p>
          <a:p>
            <a:pPr marL="9144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</a:pP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Leverage </a:t>
            </a: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industry ties to GRSS (OGC; Standards</a:t>
            </a: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)</a:t>
            </a:r>
          </a:p>
          <a:p>
            <a:pPr marL="9144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−"/>
            </a:pPr>
            <a:endParaRPr lang="en-US" sz="1000" b="0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342900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Professional Activities: </a:t>
            </a: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Chapters</a:t>
            </a:r>
            <a:endParaRPr lang="en-US" sz="2000" b="0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8001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Chapters: local connections to industry, </a:t>
            </a: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recruit </a:t>
            </a: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regional liaison </a:t>
            </a:r>
          </a:p>
          <a:p>
            <a:pPr marL="8001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Awards, Senior Member/Fellow nomination </a:t>
            </a:r>
          </a:p>
          <a:p>
            <a:pPr marL="8001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Women in Engineering</a:t>
            </a:r>
          </a:p>
          <a:p>
            <a:pPr marL="342900" lvl="1" algn="l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000" b="0" dirty="0" smtClean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342900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Information </a:t>
            </a: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Resources: Newsletter/Publicity</a:t>
            </a:r>
          </a:p>
          <a:p>
            <a:pPr marL="800100" lvl="1" indent="-4572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−"/>
            </a:pP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Distribute </a:t>
            </a:r>
            <a:r>
              <a:rPr lang="en-US" sz="2000" b="0" dirty="0" err="1" smtClean="0">
                <a:solidFill>
                  <a:prstClr val="black"/>
                </a:solidFill>
                <a:ea typeface="Arial" charset="0"/>
                <a:cs typeface="Arial" charset="0"/>
              </a:rPr>
              <a:t>eNewsletter</a:t>
            </a: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 </a:t>
            </a:r>
            <a:r>
              <a:rPr lang="en-US" sz="2000" b="0" dirty="0">
                <a:solidFill>
                  <a:prstClr val="black"/>
                </a:solidFill>
                <a:ea typeface="Arial" charset="0"/>
                <a:cs typeface="Arial" charset="0"/>
              </a:rPr>
              <a:t>and publicity </a:t>
            </a:r>
            <a:r>
              <a:rPr lang="en-US" sz="2000" b="0" dirty="0" smtClean="0">
                <a:solidFill>
                  <a:prstClr val="black"/>
                </a:solidFill>
                <a:ea typeface="Arial" charset="0"/>
                <a:cs typeface="Arial" charset="0"/>
              </a:rPr>
              <a:t>handouts</a:t>
            </a:r>
            <a:endParaRPr lang="en-US" sz="2000" b="0" dirty="0">
              <a:solidFill>
                <a:prstClr val="black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893763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8937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3200" dirty="0" smtClean="0">
                <a:solidFill>
                  <a:srgbClr val="003399"/>
                </a:solidFill>
              </a:rPr>
              <a:t>Discussion</a:t>
            </a:r>
            <a:endParaRPr lang="en-US" altLang="en-US" sz="3200" dirty="0">
              <a:solidFill>
                <a:srgbClr val="003399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3850" y="2362200"/>
            <a:ext cx="8640763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 indent="-282575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en-GB" altLang="en-US" sz="2000" dirty="0" smtClean="0">
                <a:solidFill>
                  <a:srgbClr val="002060"/>
                </a:solidFill>
              </a:rPr>
              <a:t>Member retention program and marketing approach 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sz="2000" dirty="0" smtClean="0">
                <a:solidFill>
                  <a:srgbClr val="002060"/>
                </a:solidFill>
              </a:rPr>
              <a:t>Ideas for promoting IEEE/GRSS membership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en-US" sz="2000" b="0" dirty="0">
                <a:solidFill>
                  <a:srgbClr val="002060"/>
                </a:solidFill>
              </a:rPr>
              <a:t>	</a:t>
            </a:r>
            <a:r>
              <a:rPr lang="en-US" altLang="en-US" sz="2000" b="0" dirty="0" smtClean="0">
                <a:solidFill>
                  <a:srgbClr val="002060"/>
                </a:solidFill>
              </a:rPr>
              <a:t>access to </a:t>
            </a:r>
            <a:r>
              <a:rPr lang="en-US" altLang="en-US" sz="1800" b="0" dirty="0" smtClean="0">
                <a:solidFill>
                  <a:srgbClr val="002060"/>
                </a:solidFill>
              </a:rPr>
              <a:t>information and recourses, IGARSS, </a:t>
            </a:r>
            <a:r>
              <a:rPr lang="is-IS" altLang="en-US" sz="1800" b="0" dirty="0" smtClean="0">
                <a:solidFill>
                  <a:srgbClr val="002060"/>
                </a:solidFill>
              </a:rPr>
              <a:t>…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GB" altLang="en-US" sz="1800" dirty="0">
                <a:solidFill>
                  <a:srgbClr val="002060"/>
                </a:solidFill>
              </a:rPr>
              <a:t>Establish procedure for industry/space agency contact </a:t>
            </a:r>
          </a:p>
          <a:p>
            <a:pPr algn="l">
              <a:lnSpc>
                <a:spcPct val="120000"/>
              </a:lnSpc>
            </a:pPr>
            <a:r>
              <a:rPr lang="en-GB" altLang="en-US" sz="1800" b="0" dirty="0">
                <a:solidFill>
                  <a:srgbClr val="002060"/>
                </a:solidFill>
              </a:rPr>
              <a:t>	</a:t>
            </a:r>
            <a:r>
              <a:rPr lang="en-US" altLang="en-US" sz="1600" b="0" dirty="0">
                <a:solidFill>
                  <a:srgbClr val="002060"/>
                </a:solidFill>
              </a:rPr>
              <a:t>email, letter, online </a:t>
            </a:r>
            <a:r>
              <a:rPr lang="en-US" altLang="en-US" sz="1600" b="0" dirty="0" smtClean="0">
                <a:solidFill>
                  <a:srgbClr val="002060"/>
                </a:solidFill>
              </a:rPr>
              <a:t>sign-up</a:t>
            </a:r>
            <a:endParaRPr lang="en-US" altLang="en-US" sz="16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FFFFE2"/>
      </a:accent5>
      <a:accent6>
        <a:srgbClr val="2D8AE7"/>
      </a:accent6>
      <a:hlink>
        <a:srgbClr val="FFCC99"/>
      </a:hlink>
      <a:folHlink>
        <a:srgbClr val="66FF99"/>
      </a:folHlink>
    </a:clrScheme>
    <a:fontScheme name="4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2D8AE7"/>
        </a:accent6>
        <a:hlink>
          <a:srgbClr val="FFCC99"/>
        </a:hlink>
        <a:folHlink>
          <a:srgbClr val="66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2970</TotalTime>
  <Words>288</Words>
  <Application>Microsoft Macintosh PowerPoint</Application>
  <PresentationFormat>On-screen Show (4:3)</PresentationFormat>
  <Paragraphs>73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Calibri</vt:lpstr>
      <vt:lpstr>DejaVu Sans</vt:lpstr>
      <vt:lpstr>ＭＳ Ｐゴシック</vt:lpstr>
      <vt:lpstr>SimSun</vt:lpstr>
      <vt:lpstr>Times</vt:lpstr>
      <vt:lpstr>Times New Roman</vt:lpstr>
      <vt:lpstr>Zapf Dingbats</vt:lpstr>
      <vt:lpstr>Arial</vt:lpstr>
      <vt:lpstr>4_Default Design</vt:lpstr>
      <vt:lpstr> GRSS Industry Engagement     Marwan Younis David Kunkee   Joint Chapter Chair &amp; Globalization Committee Meeting Beijing, July 10, 2016</vt:lpstr>
      <vt:lpstr>Benefit for Industry</vt:lpstr>
      <vt:lpstr>Benefit for GRSS</vt:lpstr>
      <vt:lpstr>Cross Cutting IEEE GRSS Organization</vt:lpstr>
      <vt:lpstr>PowerPoint Presentation</vt:lpstr>
      <vt:lpstr>PowerPoint Presentation</vt:lpstr>
    </vt:vector>
  </TitlesOfParts>
  <Company>UPC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IEEE GRS-S AdCom March 2003</dc:title>
  <dc:creator>A Camps</dc:creator>
  <cp:lastModifiedBy>Ammar Latif</cp:lastModifiedBy>
  <cp:revision>179</cp:revision>
  <cp:lastPrinted>2000-06-05T11:43:04Z</cp:lastPrinted>
  <dcterms:created xsi:type="dcterms:W3CDTF">2000-08-12T10:54:04Z</dcterms:created>
  <dcterms:modified xsi:type="dcterms:W3CDTF">2016-07-10T03:30:09Z</dcterms:modified>
</cp:coreProperties>
</file>