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6" r:id="rId3"/>
  </p:sldMasterIdLst>
  <p:notesMasterIdLst>
    <p:notesMasterId r:id="rId26"/>
  </p:notesMasterIdLst>
  <p:sldIdLst>
    <p:sldId id="257" r:id="rId4"/>
    <p:sldId id="263" r:id="rId5"/>
    <p:sldId id="335" r:id="rId6"/>
    <p:sldId id="332" r:id="rId7"/>
    <p:sldId id="271" r:id="rId8"/>
    <p:sldId id="298" r:id="rId9"/>
    <p:sldId id="272" r:id="rId10"/>
    <p:sldId id="312" r:id="rId11"/>
    <p:sldId id="314" r:id="rId12"/>
    <p:sldId id="273" r:id="rId13"/>
    <p:sldId id="336" r:id="rId14"/>
    <p:sldId id="274" r:id="rId15"/>
    <p:sldId id="320" r:id="rId16"/>
    <p:sldId id="275" r:id="rId17"/>
    <p:sldId id="337" r:id="rId18"/>
    <p:sldId id="276" r:id="rId19"/>
    <p:sldId id="329" r:id="rId20"/>
    <p:sldId id="268" r:id="rId21"/>
    <p:sldId id="266" r:id="rId22"/>
    <p:sldId id="267" r:id="rId23"/>
    <p:sldId id="333" r:id="rId24"/>
    <p:sldId id="334" r:id="rId2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20E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tuia:Downloads:statistic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tuia:Downloads:statistic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'HAND STATISTICS'!$A$1:$A$6</c:f>
              <c:strCache>
                <c:ptCount val="6"/>
                <c:pt idx="0">
                  <c:v>Deep learning</c:v>
                </c:pt>
                <c:pt idx="1">
                  <c:v>Feature extraction</c:v>
                </c:pt>
                <c:pt idx="2">
                  <c:v>Sparse methods</c:v>
                </c:pt>
                <c:pt idx="3">
                  <c:v>Methods from video processing</c:v>
                </c:pt>
                <c:pt idx="4">
                  <c:v>MRF / CRF</c:v>
                </c:pt>
                <c:pt idx="5">
                  <c:v>Active learning</c:v>
                </c:pt>
              </c:strCache>
            </c:strRef>
          </c:cat>
          <c:val>
            <c:numRef>
              <c:f>'HAND STATISTICS'!$B$1:$B$6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EE-407A-A0F2-8DE99D443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09568"/>
        <c:axId val="89311104"/>
      </c:barChart>
      <c:catAx>
        <c:axId val="89309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9311104"/>
        <c:crosses val="autoZero"/>
        <c:auto val="1"/>
        <c:lblAlgn val="ctr"/>
        <c:lblOffset val="100"/>
        <c:noMultiLvlLbl val="0"/>
      </c:catAx>
      <c:valAx>
        <c:axId val="89311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930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6816829052537138"/>
                  <c:y val="0.21640020983123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'Statistics by Country'!$A$2:$A$16</c:f>
              <c:strCache>
                <c:ptCount val="15"/>
                <c:pt idx="0">
                  <c:v>Brazil</c:v>
                </c:pt>
                <c:pt idx="1">
                  <c:v>Canada</c:v>
                </c:pt>
                <c:pt idx="2">
                  <c:v>China</c:v>
                </c:pt>
                <c:pt idx="3">
                  <c:v>France</c:v>
                </c:pt>
                <c:pt idx="4">
                  <c:v>Germany</c:v>
                </c:pt>
                <c:pt idx="5">
                  <c:v>Greece</c:v>
                </c:pt>
                <c:pt idx="6">
                  <c:v>India</c:v>
                </c:pt>
                <c:pt idx="7">
                  <c:v>Iran</c:v>
                </c:pt>
                <c:pt idx="8">
                  <c:v>Israel</c:v>
                </c:pt>
                <c:pt idx="9">
                  <c:v>Italy</c:v>
                </c:pt>
                <c:pt idx="10">
                  <c:v>Japan</c:v>
                </c:pt>
                <c:pt idx="11">
                  <c:v>Portugal</c:v>
                </c:pt>
                <c:pt idx="12">
                  <c:v>Switzerland</c:v>
                </c:pt>
                <c:pt idx="13">
                  <c:v>United Kingdom</c:v>
                </c:pt>
                <c:pt idx="14">
                  <c:v>United States</c:v>
                </c:pt>
              </c:strCache>
            </c:strRef>
          </c:cat>
          <c:val>
            <c:numRef>
              <c:f>'Statistics by Country'!$B$2:$B$16</c:f>
              <c:numCache>
                <c:formatCode>General</c:formatCode>
                <c:ptCount val="15"/>
                <c:pt idx="0">
                  <c:v>5</c:v>
                </c:pt>
                <c:pt idx="1">
                  <c:v>3</c:v>
                </c:pt>
                <c:pt idx="2">
                  <c:v>41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3-4D5F-9698-3580A650F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0049C-8191-4213-8450-2FB2073EB23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07069A-13F1-42F0-A3D3-8652FAB7AC7C}">
      <dgm:prSet phldrT="[Text]"/>
      <dgm:spPr/>
      <dgm:t>
        <a:bodyPr/>
        <a:lstStyle/>
        <a:p>
          <a:r>
            <a:rPr lang="en-US" b="0" dirty="0" smtClean="0"/>
            <a:t>Globalization (workshops, chapters,…)</a:t>
          </a:r>
          <a:endParaRPr lang="en-US" b="0" dirty="0"/>
        </a:p>
      </dgm:t>
    </dgm:pt>
    <dgm:pt modelId="{4E9CBFB8-DDE4-4258-A202-C5F947288319}" type="parTrans" cxnId="{5D425E76-BCDE-42E9-BD96-F9163A204F6D}">
      <dgm:prSet/>
      <dgm:spPr/>
      <dgm:t>
        <a:bodyPr/>
        <a:lstStyle/>
        <a:p>
          <a:endParaRPr lang="en-US" b="0"/>
        </a:p>
      </dgm:t>
    </dgm:pt>
    <dgm:pt modelId="{61142AB4-3574-4D55-BEFB-72EEAF3F0C27}" type="sibTrans" cxnId="{5D425E76-BCDE-42E9-BD96-F9163A204F6D}">
      <dgm:prSet/>
      <dgm:spPr/>
      <dgm:t>
        <a:bodyPr/>
        <a:lstStyle/>
        <a:p>
          <a:endParaRPr lang="en-US" b="0"/>
        </a:p>
      </dgm:t>
    </dgm:pt>
    <dgm:pt modelId="{B8E08F28-FC63-45A1-85FE-945CF13828A9}">
      <dgm:prSet phldrT="[Text]"/>
      <dgm:spPr/>
      <dgm:t>
        <a:bodyPr/>
        <a:lstStyle/>
        <a:p>
          <a:r>
            <a:rPr lang="en-US" b="0" dirty="0" smtClean="0"/>
            <a:t>Education (</a:t>
          </a:r>
          <a:r>
            <a:rPr lang="en-US" b="0" dirty="0" err="1" smtClean="0"/>
            <a:t>summerschools</a:t>
          </a:r>
          <a:r>
            <a:rPr lang="en-US" b="0" dirty="0" smtClean="0"/>
            <a:t>, tutorials,…)</a:t>
          </a:r>
          <a:endParaRPr lang="en-US" b="0" dirty="0"/>
        </a:p>
      </dgm:t>
    </dgm:pt>
    <dgm:pt modelId="{0A222534-F58D-48AF-9737-E02A9D7C37FE}" type="parTrans" cxnId="{BED2DA9F-7578-482D-8E26-BD19F795F7C4}">
      <dgm:prSet/>
      <dgm:spPr/>
      <dgm:t>
        <a:bodyPr/>
        <a:lstStyle/>
        <a:p>
          <a:endParaRPr lang="en-US" b="0"/>
        </a:p>
      </dgm:t>
    </dgm:pt>
    <dgm:pt modelId="{8DA89D62-926A-4CC9-AB76-005051DD5885}" type="sibTrans" cxnId="{BED2DA9F-7578-482D-8E26-BD19F795F7C4}">
      <dgm:prSet/>
      <dgm:spPr/>
      <dgm:t>
        <a:bodyPr/>
        <a:lstStyle/>
        <a:p>
          <a:endParaRPr lang="en-US" b="0"/>
        </a:p>
      </dgm:t>
    </dgm:pt>
    <dgm:pt modelId="{0829AFAD-B62F-413D-B447-CCAC84B12517}">
      <dgm:prSet phldrT="[Text]"/>
      <dgm:spPr/>
      <dgm:t>
        <a:bodyPr/>
        <a:lstStyle/>
        <a:p>
          <a:r>
            <a:rPr lang="en-US" b="0" dirty="0" smtClean="0"/>
            <a:t>Publication (GRSM,…)</a:t>
          </a:r>
          <a:endParaRPr lang="en-US" b="0" dirty="0"/>
        </a:p>
      </dgm:t>
    </dgm:pt>
    <dgm:pt modelId="{8C9DA959-E875-42CD-A132-165CDAE75180}" type="parTrans" cxnId="{ABCA1E7D-FD97-4D4B-BA19-C6CFDAF7BADF}">
      <dgm:prSet/>
      <dgm:spPr/>
      <dgm:t>
        <a:bodyPr/>
        <a:lstStyle/>
        <a:p>
          <a:endParaRPr lang="en-US" b="0"/>
        </a:p>
      </dgm:t>
    </dgm:pt>
    <dgm:pt modelId="{B2757D71-5EB0-4B79-8697-274EAD57DF1A}" type="sibTrans" cxnId="{ABCA1E7D-FD97-4D4B-BA19-C6CFDAF7BADF}">
      <dgm:prSet/>
      <dgm:spPr/>
      <dgm:t>
        <a:bodyPr/>
        <a:lstStyle/>
        <a:p>
          <a:endParaRPr lang="en-US" b="0"/>
        </a:p>
      </dgm:t>
    </dgm:pt>
    <dgm:pt modelId="{04A93B48-1EC1-444D-BE65-24F70F6D85CB}">
      <dgm:prSet phldrT="[Text]"/>
      <dgm:spPr/>
      <dgm:t>
        <a:bodyPr/>
        <a:lstStyle/>
        <a:p>
          <a:r>
            <a:rPr lang="en-US" b="0" dirty="0" smtClean="0"/>
            <a:t>Industries (membership,…)</a:t>
          </a:r>
          <a:endParaRPr lang="en-US" b="0" dirty="0"/>
        </a:p>
      </dgm:t>
    </dgm:pt>
    <dgm:pt modelId="{934E3F46-8BE2-4286-980E-DCB1D7080D13}" type="parTrans" cxnId="{05457CB9-C5E6-41CC-8564-53C74AF73FAC}">
      <dgm:prSet/>
      <dgm:spPr/>
      <dgm:t>
        <a:bodyPr/>
        <a:lstStyle/>
        <a:p>
          <a:endParaRPr lang="en-US" b="0"/>
        </a:p>
      </dgm:t>
    </dgm:pt>
    <dgm:pt modelId="{C38E6497-E4F9-47D3-BAEA-E4EF231FEE64}" type="sibTrans" cxnId="{05457CB9-C5E6-41CC-8564-53C74AF73FAC}">
      <dgm:prSet/>
      <dgm:spPr/>
      <dgm:t>
        <a:bodyPr/>
        <a:lstStyle/>
        <a:p>
          <a:endParaRPr lang="en-US" b="0"/>
        </a:p>
      </dgm:t>
    </dgm:pt>
    <dgm:pt modelId="{E5BE1265-8B61-4F3C-9072-055E60884D63}" type="pres">
      <dgm:prSet presAssocID="{EFA0049C-8191-4213-8450-2FB2073EB2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193A5C6-082B-410B-865E-3856228FCD90}" type="pres">
      <dgm:prSet presAssocID="{EFA0049C-8191-4213-8450-2FB2073EB236}" presName="Name1" presStyleCnt="0"/>
      <dgm:spPr/>
    </dgm:pt>
    <dgm:pt modelId="{E3BCA470-2CEB-4DAC-B6BE-61E2EB35C204}" type="pres">
      <dgm:prSet presAssocID="{EFA0049C-8191-4213-8450-2FB2073EB236}" presName="cycle" presStyleCnt="0"/>
      <dgm:spPr/>
    </dgm:pt>
    <dgm:pt modelId="{4E395AF3-C600-4AF5-8157-F906C2546BF5}" type="pres">
      <dgm:prSet presAssocID="{EFA0049C-8191-4213-8450-2FB2073EB236}" presName="srcNode" presStyleLbl="node1" presStyleIdx="0" presStyleCnt="4"/>
      <dgm:spPr/>
    </dgm:pt>
    <dgm:pt modelId="{337943EE-2117-4FFC-A217-990A87F399A5}" type="pres">
      <dgm:prSet presAssocID="{EFA0049C-8191-4213-8450-2FB2073EB236}" presName="conn" presStyleLbl="parChTrans1D2" presStyleIdx="0" presStyleCnt="1"/>
      <dgm:spPr/>
      <dgm:t>
        <a:bodyPr/>
        <a:lstStyle/>
        <a:p>
          <a:endParaRPr lang="en-US"/>
        </a:p>
      </dgm:t>
    </dgm:pt>
    <dgm:pt modelId="{76330808-811F-4492-B380-B6F3D7E9EADD}" type="pres">
      <dgm:prSet presAssocID="{EFA0049C-8191-4213-8450-2FB2073EB236}" presName="extraNode" presStyleLbl="node1" presStyleIdx="0" presStyleCnt="4"/>
      <dgm:spPr/>
    </dgm:pt>
    <dgm:pt modelId="{C3C521FB-F298-4C18-B411-34EBE259D409}" type="pres">
      <dgm:prSet presAssocID="{EFA0049C-8191-4213-8450-2FB2073EB236}" presName="dstNode" presStyleLbl="node1" presStyleIdx="0" presStyleCnt="4"/>
      <dgm:spPr/>
    </dgm:pt>
    <dgm:pt modelId="{4DC82E83-C45E-4DCD-A4A1-602327E9433A}" type="pres">
      <dgm:prSet presAssocID="{CB07069A-13F1-42F0-A3D3-8652FAB7AC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6E477-BABF-42D4-941E-8A055360C774}" type="pres">
      <dgm:prSet presAssocID="{CB07069A-13F1-42F0-A3D3-8652FAB7AC7C}" presName="accent_1" presStyleCnt="0"/>
      <dgm:spPr/>
    </dgm:pt>
    <dgm:pt modelId="{FECCBE1B-7F22-4C06-916B-A72A773A6D79}" type="pres">
      <dgm:prSet presAssocID="{CB07069A-13F1-42F0-A3D3-8652FAB7AC7C}" presName="accentRepeatNode" presStyleLbl="solidFgAcc1" presStyleIdx="0" presStyleCnt="4"/>
      <dgm:spPr/>
    </dgm:pt>
    <dgm:pt modelId="{6F79432C-CED7-407B-91D5-44EC31FF19EA}" type="pres">
      <dgm:prSet presAssocID="{B8E08F28-FC63-45A1-85FE-945CF13828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AA66E-194C-40E5-8601-8BC0FE8204C9}" type="pres">
      <dgm:prSet presAssocID="{B8E08F28-FC63-45A1-85FE-945CF13828A9}" presName="accent_2" presStyleCnt="0"/>
      <dgm:spPr/>
    </dgm:pt>
    <dgm:pt modelId="{8CF2CA48-E723-483A-87D1-2BACA86FEF2D}" type="pres">
      <dgm:prSet presAssocID="{B8E08F28-FC63-45A1-85FE-945CF13828A9}" presName="accentRepeatNode" presStyleLbl="solidFgAcc1" presStyleIdx="1" presStyleCnt="4"/>
      <dgm:spPr/>
    </dgm:pt>
    <dgm:pt modelId="{BDB1FA43-6205-4F3E-8387-DC79193497ED}" type="pres">
      <dgm:prSet presAssocID="{04A93B48-1EC1-444D-BE65-24F70F6D85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1796D-0AAF-4FB9-805E-0E97F856B691}" type="pres">
      <dgm:prSet presAssocID="{04A93B48-1EC1-444D-BE65-24F70F6D85CB}" presName="accent_3" presStyleCnt="0"/>
      <dgm:spPr/>
    </dgm:pt>
    <dgm:pt modelId="{652226F1-CCA6-4C5E-98FD-78262851C8E1}" type="pres">
      <dgm:prSet presAssocID="{04A93B48-1EC1-444D-BE65-24F70F6D85CB}" presName="accentRepeatNode" presStyleLbl="solidFgAcc1" presStyleIdx="2" presStyleCnt="4"/>
      <dgm:spPr/>
    </dgm:pt>
    <dgm:pt modelId="{9D5FA761-0D65-4914-B8FC-96160D30ABC9}" type="pres">
      <dgm:prSet presAssocID="{0829AFAD-B62F-413D-B447-CCAC84B1251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6EBF3-2318-4161-8750-0D23EEB3F9E8}" type="pres">
      <dgm:prSet presAssocID="{0829AFAD-B62F-413D-B447-CCAC84B12517}" presName="accent_4" presStyleCnt="0"/>
      <dgm:spPr/>
    </dgm:pt>
    <dgm:pt modelId="{3AA8075D-C741-4F34-BBB9-CFEEAB5CB486}" type="pres">
      <dgm:prSet presAssocID="{0829AFAD-B62F-413D-B447-CCAC84B12517}" presName="accentRepeatNode" presStyleLbl="solidFgAcc1" presStyleIdx="3" presStyleCnt="4"/>
      <dgm:spPr/>
    </dgm:pt>
  </dgm:ptLst>
  <dgm:cxnLst>
    <dgm:cxn modelId="{05457CB9-C5E6-41CC-8564-53C74AF73FAC}" srcId="{EFA0049C-8191-4213-8450-2FB2073EB236}" destId="{04A93B48-1EC1-444D-BE65-24F70F6D85CB}" srcOrd="2" destOrd="0" parTransId="{934E3F46-8BE2-4286-980E-DCB1D7080D13}" sibTransId="{C38E6497-E4F9-47D3-BAEA-E4EF231FEE64}"/>
    <dgm:cxn modelId="{7EB6C627-A954-453B-ABD5-7DA2899D4618}" type="presOf" srcId="{0829AFAD-B62F-413D-B447-CCAC84B12517}" destId="{9D5FA761-0D65-4914-B8FC-96160D30ABC9}" srcOrd="0" destOrd="0" presId="urn:microsoft.com/office/officeart/2008/layout/VerticalCurvedList"/>
    <dgm:cxn modelId="{10D2D2BD-A6F8-4B2D-9D2B-1DF082B19063}" type="presOf" srcId="{B8E08F28-FC63-45A1-85FE-945CF13828A9}" destId="{6F79432C-CED7-407B-91D5-44EC31FF19EA}" srcOrd="0" destOrd="0" presId="urn:microsoft.com/office/officeart/2008/layout/VerticalCurvedList"/>
    <dgm:cxn modelId="{5D425E76-BCDE-42E9-BD96-F9163A204F6D}" srcId="{EFA0049C-8191-4213-8450-2FB2073EB236}" destId="{CB07069A-13F1-42F0-A3D3-8652FAB7AC7C}" srcOrd="0" destOrd="0" parTransId="{4E9CBFB8-DDE4-4258-A202-C5F947288319}" sibTransId="{61142AB4-3574-4D55-BEFB-72EEAF3F0C27}"/>
    <dgm:cxn modelId="{F81430D2-08D1-4611-A014-BE83F8CB0D66}" type="presOf" srcId="{EFA0049C-8191-4213-8450-2FB2073EB236}" destId="{E5BE1265-8B61-4F3C-9072-055E60884D63}" srcOrd="0" destOrd="0" presId="urn:microsoft.com/office/officeart/2008/layout/VerticalCurvedList"/>
    <dgm:cxn modelId="{ABCA1E7D-FD97-4D4B-BA19-C6CFDAF7BADF}" srcId="{EFA0049C-8191-4213-8450-2FB2073EB236}" destId="{0829AFAD-B62F-413D-B447-CCAC84B12517}" srcOrd="3" destOrd="0" parTransId="{8C9DA959-E875-42CD-A132-165CDAE75180}" sibTransId="{B2757D71-5EB0-4B79-8697-274EAD57DF1A}"/>
    <dgm:cxn modelId="{B0A3E2C9-A8C3-4886-9D89-35517E1D522A}" type="presOf" srcId="{61142AB4-3574-4D55-BEFB-72EEAF3F0C27}" destId="{337943EE-2117-4FFC-A217-990A87F399A5}" srcOrd="0" destOrd="0" presId="urn:microsoft.com/office/officeart/2008/layout/VerticalCurvedList"/>
    <dgm:cxn modelId="{BED2DA9F-7578-482D-8E26-BD19F795F7C4}" srcId="{EFA0049C-8191-4213-8450-2FB2073EB236}" destId="{B8E08F28-FC63-45A1-85FE-945CF13828A9}" srcOrd="1" destOrd="0" parTransId="{0A222534-F58D-48AF-9737-E02A9D7C37FE}" sibTransId="{8DA89D62-926A-4CC9-AB76-005051DD5885}"/>
    <dgm:cxn modelId="{D955D55E-EA68-483B-9E35-A93112F22E33}" type="presOf" srcId="{04A93B48-1EC1-444D-BE65-24F70F6D85CB}" destId="{BDB1FA43-6205-4F3E-8387-DC79193497ED}" srcOrd="0" destOrd="0" presId="urn:microsoft.com/office/officeart/2008/layout/VerticalCurvedList"/>
    <dgm:cxn modelId="{C8F6CD23-8AD4-4FA0-AA82-E699F672C8B9}" type="presOf" srcId="{CB07069A-13F1-42F0-A3D3-8652FAB7AC7C}" destId="{4DC82E83-C45E-4DCD-A4A1-602327E9433A}" srcOrd="0" destOrd="0" presId="urn:microsoft.com/office/officeart/2008/layout/VerticalCurvedList"/>
    <dgm:cxn modelId="{26B103C6-66D4-4D15-949A-06DB14D30BD1}" type="presParOf" srcId="{E5BE1265-8B61-4F3C-9072-055E60884D63}" destId="{8193A5C6-082B-410B-865E-3856228FCD90}" srcOrd="0" destOrd="0" presId="urn:microsoft.com/office/officeart/2008/layout/VerticalCurvedList"/>
    <dgm:cxn modelId="{61F89B63-3D50-4D32-958C-9C359F94C9DE}" type="presParOf" srcId="{8193A5C6-082B-410B-865E-3856228FCD90}" destId="{E3BCA470-2CEB-4DAC-B6BE-61E2EB35C204}" srcOrd="0" destOrd="0" presId="urn:microsoft.com/office/officeart/2008/layout/VerticalCurvedList"/>
    <dgm:cxn modelId="{93BE1561-F42C-47C6-96F0-902C625B3783}" type="presParOf" srcId="{E3BCA470-2CEB-4DAC-B6BE-61E2EB35C204}" destId="{4E395AF3-C600-4AF5-8157-F906C2546BF5}" srcOrd="0" destOrd="0" presId="urn:microsoft.com/office/officeart/2008/layout/VerticalCurvedList"/>
    <dgm:cxn modelId="{71D0AE54-81F6-439A-8027-419149B137A0}" type="presParOf" srcId="{E3BCA470-2CEB-4DAC-B6BE-61E2EB35C204}" destId="{337943EE-2117-4FFC-A217-990A87F399A5}" srcOrd="1" destOrd="0" presId="urn:microsoft.com/office/officeart/2008/layout/VerticalCurvedList"/>
    <dgm:cxn modelId="{BB82E1F1-618F-419A-92AB-ADFE83DC791E}" type="presParOf" srcId="{E3BCA470-2CEB-4DAC-B6BE-61E2EB35C204}" destId="{76330808-811F-4492-B380-B6F3D7E9EADD}" srcOrd="2" destOrd="0" presId="urn:microsoft.com/office/officeart/2008/layout/VerticalCurvedList"/>
    <dgm:cxn modelId="{0372B522-582F-41BD-8232-85CD5233E7C3}" type="presParOf" srcId="{E3BCA470-2CEB-4DAC-B6BE-61E2EB35C204}" destId="{C3C521FB-F298-4C18-B411-34EBE259D409}" srcOrd="3" destOrd="0" presId="urn:microsoft.com/office/officeart/2008/layout/VerticalCurvedList"/>
    <dgm:cxn modelId="{43AC013C-A2B1-487D-9731-2BD3A3D6B309}" type="presParOf" srcId="{8193A5C6-082B-410B-865E-3856228FCD90}" destId="{4DC82E83-C45E-4DCD-A4A1-602327E9433A}" srcOrd="1" destOrd="0" presId="urn:microsoft.com/office/officeart/2008/layout/VerticalCurvedList"/>
    <dgm:cxn modelId="{EEF750B8-696D-4305-86FD-6D59837F89D4}" type="presParOf" srcId="{8193A5C6-082B-410B-865E-3856228FCD90}" destId="{5376E477-BABF-42D4-941E-8A055360C774}" srcOrd="2" destOrd="0" presId="urn:microsoft.com/office/officeart/2008/layout/VerticalCurvedList"/>
    <dgm:cxn modelId="{260C5CFB-B24F-404C-AE06-3EA3046CEECB}" type="presParOf" srcId="{5376E477-BABF-42D4-941E-8A055360C774}" destId="{FECCBE1B-7F22-4C06-916B-A72A773A6D79}" srcOrd="0" destOrd="0" presId="urn:microsoft.com/office/officeart/2008/layout/VerticalCurvedList"/>
    <dgm:cxn modelId="{4910EDA7-600C-41DB-BDCA-367D915B5A66}" type="presParOf" srcId="{8193A5C6-082B-410B-865E-3856228FCD90}" destId="{6F79432C-CED7-407B-91D5-44EC31FF19EA}" srcOrd="3" destOrd="0" presId="urn:microsoft.com/office/officeart/2008/layout/VerticalCurvedList"/>
    <dgm:cxn modelId="{49A11A87-73A7-44B2-A97F-FEAC6D603F25}" type="presParOf" srcId="{8193A5C6-082B-410B-865E-3856228FCD90}" destId="{E60AA66E-194C-40E5-8601-8BC0FE8204C9}" srcOrd="4" destOrd="0" presId="urn:microsoft.com/office/officeart/2008/layout/VerticalCurvedList"/>
    <dgm:cxn modelId="{5F9B9916-AAEF-4143-B90B-3C65C1414F43}" type="presParOf" srcId="{E60AA66E-194C-40E5-8601-8BC0FE8204C9}" destId="{8CF2CA48-E723-483A-87D1-2BACA86FEF2D}" srcOrd="0" destOrd="0" presId="urn:microsoft.com/office/officeart/2008/layout/VerticalCurvedList"/>
    <dgm:cxn modelId="{920DD986-B4AB-4916-B4BA-60912CB7C19C}" type="presParOf" srcId="{8193A5C6-082B-410B-865E-3856228FCD90}" destId="{BDB1FA43-6205-4F3E-8387-DC79193497ED}" srcOrd="5" destOrd="0" presId="urn:microsoft.com/office/officeart/2008/layout/VerticalCurvedList"/>
    <dgm:cxn modelId="{574ADD37-7F0B-4C88-9EBC-47308BEE97FA}" type="presParOf" srcId="{8193A5C6-082B-410B-865E-3856228FCD90}" destId="{A021796D-0AAF-4FB9-805E-0E97F856B691}" srcOrd="6" destOrd="0" presId="urn:microsoft.com/office/officeart/2008/layout/VerticalCurvedList"/>
    <dgm:cxn modelId="{334DD477-6E5A-40A6-A84E-ECC7AC69A4ED}" type="presParOf" srcId="{A021796D-0AAF-4FB9-805E-0E97F856B691}" destId="{652226F1-CCA6-4C5E-98FD-78262851C8E1}" srcOrd="0" destOrd="0" presId="urn:microsoft.com/office/officeart/2008/layout/VerticalCurvedList"/>
    <dgm:cxn modelId="{EAA9BC7C-107B-4A94-B960-04FDE6517A7A}" type="presParOf" srcId="{8193A5C6-082B-410B-865E-3856228FCD90}" destId="{9D5FA761-0D65-4914-B8FC-96160D30ABC9}" srcOrd="7" destOrd="0" presId="urn:microsoft.com/office/officeart/2008/layout/VerticalCurvedList"/>
    <dgm:cxn modelId="{D8FF80C3-7398-4BEF-92C5-75CD5D0DC8C2}" type="presParOf" srcId="{8193A5C6-082B-410B-865E-3856228FCD90}" destId="{EB76EBF3-2318-4161-8750-0D23EEB3F9E8}" srcOrd="8" destOrd="0" presId="urn:microsoft.com/office/officeart/2008/layout/VerticalCurvedList"/>
    <dgm:cxn modelId="{52BDBB3F-AC4E-4D05-B672-06C57AD0D110}" type="presParOf" srcId="{EB76EBF3-2318-4161-8750-0D23EEB3F9E8}" destId="{3AA8075D-C741-4F34-BBB9-CFEEAB5CB4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43EE-2117-4FFC-A217-990A87F399A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82E83-C45E-4DCD-A4A1-602327E9433A}">
      <dsp:nvSpPr>
        <dsp:cNvPr id="0" name=""/>
        <dsp:cNvSpPr/>
      </dsp:nvSpPr>
      <dsp:spPr>
        <a:xfrm>
          <a:off x="460128" y="312440"/>
          <a:ext cx="6613476" cy="625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Globalization (workshops, chapters,…)</a:t>
          </a:r>
          <a:endParaRPr lang="en-US" sz="2500" b="0" kern="1200" dirty="0"/>
        </a:p>
      </dsp:txBody>
      <dsp:txXfrm>
        <a:off x="460128" y="312440"/>
        <a:ext cx="6613476" cy="625205"/>
      </dsp:txXfrm>
    </dsp:sp>
    <dsp:sp modelId="{FECCBE1B-7F22-4C06-916B-A72A773A6D79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9432C-CED7-407B-91D5-44EC31FF19EA}">
      <dsp:nvSpPr>
        <dsp:cNvPr id="0" name=""/>
        <dsp:cNvSpPr/>
      </dsp:nvSpPr>
      <dsp:spPr>
        <a:xfrm>
          <a:off x="818573" y="1250411"/>
          <a:ext cx="6255031" cy="625205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Education (</a:t>
          </a:r>
          <a:r>
            <a:rPr lang="en-US" sz="2500" b="0" kern="1200" dirty="0" err="1" smtClean="0"/>
            <a:t>summerschools</a:t>
          </a:r>
          <a:r>
            <a:rPr lang="en-US" sz="2500" b="0" kern="1200" dirty="0" smtClean="0"/>
            <a:t>, tutorials,…)</a:t>
          </a:r>
          <a:endParaRPr lang="en-US" sz="2500" b="0" kern="1200" dirty="0"/>
        </a:p>
      </dsp:txBody>
      <dsp:txXfrm>
        <a:off x="818573" y="1250411"/>
        <a:ext cx="6255031" cy="625205"/>
      </dsp:txXfrm>
    </dsp:sp>
    <dsp:sp modelId="{8CF2CA48-E723-483A-87D1-2BACA86FEF2D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1FA43-6205-4F3E-8387-DC79193497ED}">
      <dsp:nvSpPr>
        <dsp:cNvPr id="0" name=""/>
        <dsp:cNvSpPr/>
      </dsp:nvSpPr>
      <dsp:spPr>
        <a:xfrm>
          <a:off x="818573" y="2188382"/>
          <a:ext cx="6255031" cy="625205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Industries (membership,…)</a:t>
          </a:r>
          <a:endParaRPr lang="en-US" sz="2500" b="0" kern="1200" dirty="0"/>
        </a:p>
      </dsp:txBody>
      <dsp:txXfrm>
        <a:off x="818573" y="2188382"/>
        <a:ext cx="6255031" cy="625205"/>
      </dsp:txXfrm>
    </dsp:sp>
    <dsp:sp modelId="{652226F1-CCA6-4C5E-98FD-78262851C8E1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FA761-0D65-4914-B8FC-96160D30ABC9}">
      <dsp:nvSpPr>
        <dsp:cNvPr id="0" name=""/>
        <dsp:cNvSpPr/>
      </dsp:nvSpPr>
      <dsp:spPr>
        <a:xfrm>
          <a:off x="460128" y="3126353"/>
          <a:ext cx="6613476" cy="62520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Publication (GRSM,…)</a:t>
          </a:r>
          <a:endParaRPr lang="en-US" sz="2500" b="0" kern="1200" dirty="0"/>
        </a:p>
      </dsp:txBody>
      <dsp:txXfrm>
        <a:off x="460128" y="3126353"/>
        <a:ext cx="6613476" cy="625205"/>
      </dsp:txXfrm>
    </dsp:sp>
    <dsp:sp modelId="{3AA8075D-C741-4F34-BBB9-CFEEAB5CB486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5334-B9E7-4C6E-80A6-ABCF83CBA78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C28C6-3ADD-4DEA-B9EE-387051C4F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4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GPM-GMI and SMAP have been added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Official documentation submitted in SFCG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Efforts still ongoing to have project cooperate to populate tool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Publish interferer information using a service, which we can then extract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Currently shows EESS only primary/secondary bands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Neighboring allocation also displayed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Radio Astronomy might be added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Standard RFI report card will be generated and modeled after current spectrum interference reporting forms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FARS decision is to open up the tool publically in at the upcoming annual meeting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3399"/>
                </a:solidFill>
              </a:rPr>
              <a:t>Initially tool will only be available to GRSS members and members from CORF and SFCG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28C6-3ADD-4DEA-B9EE-387051C4FE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5635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2E1BD2D-A9E0-46A2-8A71-55287A1DA5F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43E5469-E011-40CD-AB68-664F4061AC5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43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3058D169-11C1-4200-822E-CDB6A860C79D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07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57F0190-DC69-4A74-880A-651461EE5D82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39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  <a:cs typeface="Times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8B36F7A-42D8-4D88-A0F2-829E991D0302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687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5635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2E1BD2D-A9E0-46A2-8A71-55287A1DA5FA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29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43E5469-E011-40CD-AB68-664F4061AC5D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762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3058D169-11C1-4200-822E-CDB6A860C79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872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57F0190-DC69-4A74-880A-651461EE5D8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57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  <a:cs typeface="Times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8B36F7A-42D8-4D88-A0F2-829E991D03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289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828800" y="431640"/>
            <a:ext cx="6971040" cy="379440"/>
          </a:xfrm>
          <a:prstGeom prst="rect">
            <a:avLst/>
          </a:prstGeom>
          <a:solidFill>
            <a:srgbClr val="1C3E7D"/>
          </a:solidFill>
        </p:spPr>
        <p:txBody>
          <a:bodyPr wrap="none" lIns="90360" tIns="44280" rIns="90360" bIns="44280" anchor="ctr"/>
          <a:lstStyle/>
          <a:p>
            <a:pPr algn="r"/>
            <a:r>
              <a:rPr lang="en-US" sz="1600" b="1">
                <a:solidFill>
                  <a:srgbClr val="FFFFFF"/>
                </a:solidFill>
                <a:latin typeface="Arial"/>
              </a:rPr>
              <a:t>Geoscience and Remote Sensing Society</a:t>
            </a:r>
            <a:endParaRPr/>
          </a:p>
        </p:txBody>
      </p:sp>
      <p:pic>
        <p:nvPicPr>
          <p:cNvPr id="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20" y="138240"/>
            <a:ext cx="1474920" cy="986040"/>
          </a:xfrm>
          <a:prstGeom prst="rect">
            <a:avLst/>
          </a:prstGeom>
        </p:spPr>
      </p:pic>
      <p:pic>
        <p:nvPicPr>
          <p:cNvPr id="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080" y="6400800"/>
            <a:ext cx="1370160" cy="455760"/>
          </a:xfrm>
          <a:prstGeom prst="rect">
            <a:avLst/>
          </a:prstGeom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Pulse para editar el formato del texto de título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Noveno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8800" y="431800"/>
            <a:ext cx="6972300" cy="381000"/>
          </a:xfrm>
          <a:prstGeom prst="rect">
            <a:avLst/>
          </a:prstGeom>
          <a:solidFill>
            <a:srgbClr val="1C3E7D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>
                <a:solidFill>
                  <a:srgbClr val="FFFFFF"/>
                </a:solidFill>
              </a:rPr>
              <a:t>Geoscience and Remote Sensing Society</a:t>
            </a:r>
            <a:endParaRPr lang="en-US" altLang="de-DE" sz="1600" b="1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Body Text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53213"/>
            <a:ext cx="19050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57250">
              <a:defRPr sz="1000" b="0" i="1">
                <a:solidFill>
                  <a:srgbClr val="0235AD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/>
              <a:t>Slide </a:t>
            </a:r>
            <a:fld id="{7F20DCDC-F2E1-40E3-838E-6505D917444F}" type="slidenum">
              <a:rPr lang="de-DE" altLang="de-D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  <p:pic>
        <p:nvPicPr>
          <p:cNvPr id="1034" name="Picture 10" descr="new-grss-logo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138113"/>
            <a:ext cx="1476375" cy="987425"/>
          </a:xfrm>
          <a:prstGeom prst="rect">
            <a:avLst/>
          </a:prstGeom>
          <a:noFill/>
        </p:spPr>
      </p:pic>
      <p:pic>
        <p:nvPicPr>
          <p:cNvPr id="7" name="Picture 6" descr="IEEE blue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96200" y="64008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Zapf Dingbats" pitchFamily="-109" charset="2"/>
        <a:buChar char="l"/>
        <a:defRPr sz="2400" b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–"/>
        <a:defRPr b="1">
          <a:solidFill>
            <a:schemeClr val="accent1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»"/>
        <a:defRPr sz="1600" b="1">
          <a:solidFill>
            <a:schemeClr val="accent1">
              <a:lumMod val="50000"/>
            </a:schemeClr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•"/>
        <a:defRPr sz="1200" b="1">
          <a:solidFill>
            <a:schemeClr val="accent1">
              <a:lumMod val="50000"/>
            </a:schemeClr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–"/>
        <a:defRPr sz="1200" b="1">
          <a:solidFill>
            <a:schemeClr val="accent1">
              <a:lumMod val="50000"/>
            </a:schemeClr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8800" y="431800"/>
            <a:ext cx="6972300" cy="381000"/>
          </a:xfrm>
          <a:prstGeom prst="rect">
            <a:avLst/>
          </a:prstGeom>
          <a:solidFill>
            <a:srgbClr val="1C3E7D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>
                <a:solidFill>
                  <a:srgbClr val="FFFFFF"/>
                </a:solidFill>
              </a:rPr>
              <a:t>Geoscience and Remote Sensing Society</a:t>
            </a:r>
            <a:endParaRPr lang="en-US" altLang="de-DE" sz="1600" b="1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Body Text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7825" y="5672138"/>
            <a:ext cx="1081088" cy="1109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53213"/>
            <a:ext cx="19050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57250">
              <a:defRPr sz="1000" b="0" i="1">
                <a:solidFill>
                  <a:srgbClr val="0235AD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/>
              <a:t>Slide </a:t>
            </a:r>
            <a:fld id="{7F20DCDC-F2E1-40E3-838E-6505D917444F}" type="slidenum">
              <a:rPr lang="de-DE" altLang="de-D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600" dirty="0"/>
          </a:p>
        </p:txBody>
      </p:sp>
      <p:pic>
        <p:nvPicPr>
          <p:cNvPr id="1034" name="Picture 10" descr="new-grss-logo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138113"/>
            <a:ext cx="1476375" cy="987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Zapf Dingbats" pitchFamily="-109" charset="2"/>
        <a:buChar char="l"/>
        <a:defRPr sz="2400" b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–"/>
        <a:defRPr b="1">
          <a:solidFill>
            <a:schemeClr val="accent1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»"/>
        <a:defRPr sz="1600" b="1">
          <a:solidFill>
            <a:schemeClr val="accent1">
              <a:lumMod val="50000"/>
            </a:schemeClr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•"/>
        <a:defRPr sz="1200" b="1">
          <a:solidFill>
            <a:schemeClr val="accent1">
              <a:lumMod val="50000"/>
            </a:schemeClr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–"/>
        <a:defRPr sz="1200" b="1">
          <a:solidFill>
            <a:schemeClr val="accent1">
              <a:lumMod val="50000"/>
            </a:schemeClr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5696" y="134076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Technical Committees Activities @ the Geoscience and Remote Sensing Society (GRSS)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5936" y="3789040"/>
            <a:ext cx="4752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>
                <a:latin typeface="Calibri" panose="020F0502020204030204" pitchFamily="34" charset="0"/>
              </a:rPr>
              <a:t>Irena </a:t>
            </a:r>
            <a:r>
              <a:rPr lang="de-DE" sz="2800" dirty="0" err="1" smtClean="0">
                <a:latin typeface="Calibri" panose="020F0502020204030204" pitchFamily="34" charset="0"/>
              </a:rPr>
              <a:t>Hajnsek</a:t>
            </a:r>
            <a:r>
              <a:rPr lang="de-DE" sz="2800" dirty="0" smtClean="0">
                <a:latin typeface="Calibri" panose="020F0502020204030204" pitchFamily="34" charset="0"/>
              </a:rPr>
              <a:t> (ETH/DLR)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algn="r"/>
            <a:r>
              <a:rPr lang="de-DE" sz="2400" dirty="0" smtClean="0">
                <a:latin typeface="Calibri" panose="020F0502020204030204" pitchFamily="34" charset="0"/>
              </a:rPr>
              <a:t>VP </a:t>
            </a:r>
            <a:r>
              <a:rPr lang="de-DE" sz="2400" dirty="0" err="1" smtClean="0"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</a:rPr>
              <a:t> Technical </a:t>
            </a:r>
            <a:r>
              <a:rPr lang="de-DE" sz="2400" dirty="0" err="1" smtClean="0">
                <a:latin typeface="Calibri" panose="020F0502020204030204" pitchFamily="34" charset="0"/>
              </a:rPr>
              <a:t>Activities</a:t>
            </a:r>
            <a:endParaRPr lang="de-DE" sz="2400" dirty="0" smtClean="0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hajnsek\hajnsek\adcom16\TC\preparation_adcom_july16\T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9831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283276"/>
            <a:ext cx="629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Image Analysis and Data Fusion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C:\Users\hajnsek\hajnsek\adcom16\BJ_meeting_july16\IA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88032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TC Chairs:</a:t>
            </a:r>
          </a:p>
          <a:p>
            <a:pPr fontAlgn="b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Devis Tuia (UZH)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Gabriele Moser (Uni Genova)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Bertrand Le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Saux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(ONERA)</a:t>
            </a:r>
          </a:p>
          <a:p>
            <a:pPr fontAlgn="b"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iadf_chairs@ieee-grss.org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 descr="IADF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b="33650"/>
          <a:stretch>
            <a:fillRect/>
          </a:stretch>
        </p:blipFill>
        <p:spPr bwMode="auto">
          <a:xfrm>
            <a:off x="4355976" y="2145338"/>
            <a:ext cx="1440160" cy="97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87226" y="3548482"/>
            <a:ext cx="8461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Forms a global </a:t>
            </a:r>
            <a:r>
              <a:rPr lang="en-GB" sz="2400" dirty="0">
                <a:latin typeface="Calibri" panose="020F0502020204030204" pitchFamily="34" charset="0"/>
              </a:rPr>
              <a:t>discussion forum for data fusion specialists, industry, and general </a:t>
            </a:r>
            <a:r>
              <a:rPr lang="en-GB" sz="2400" dirty="0" smtClean="0">
                <a:latin typeface="Calibri" panose="020F0502020204030204" pitchFamily="34" charset="0"/>
              </a:rPr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Promotes </a:t>
            </a:r>
            <a:r>
              <a:rPr lang="en-GB" sz="2400" dirty="0">
                <a:latin typeface="Calibri" panose="020F0502020204030204" pitchFamily="34" charset="0"/>
              </a:rPr>
              <a:t>image analysis and data fusion as means to tackle new societal challenges via remote sensing data analysis.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F</a:t>
            </a:r>
            <a:r>
              <a:rPr lang="en-GB" sz="2400" dirty="0" smtClean="0">
                <a:latin typeface="Calibri" panose="020F0502020204030204" pitchFamily="34" charset="0"/>
              </a:rPr>
              <a:t>ocus </a:t>
            </a:r>
            <a:r>
              <a:rPr lang="en-GB" sz="2400" dirty="0">
                <a:latin typeface="Calibri" panose="020F0502020204030204" pitchFamily="34" charset="0"/>
              </a:rPr>
              <a:t>on “multi+” problems: multi-temporal, multi-source, multi-resolution and generally multi-modal data.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05062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" panose="020F0502020204030204" pitchFamily="34" charset="0"/>
              </a:rPr>
              <a:t>Data Fusion Contest: Yearly Event !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057F0190-DC69-4A74-880A-651461EE5D82}" type="slidenum">
              <a:rPr lang="de-DE" altLang="de-DE" smtClean="0"/>
              <a:pPr/>
              <a:t>11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0232" y="1949648"/>
            <a:ext cx="2295675" cy="19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7756" r="22869" b="4806"/>
          <a:stretch/>
        </p:blipFill>
        <p:spPr bwMode="auto">
          <a:xfrm>
            <a:off x="6660232" y="4077072"/>
            <a:ext cx="2295675" cy="19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80077" y="5754742"/>
            <a:ext cx="108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Vancouver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025833"/>
              </p:ext>
            </p:extLst>
          </p:nvPr>
        </p:nvGraphicFramePr>
        <p:xfrm>
          <a:off x="975776" y="4102406"/>
          <a:ext cx="5652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097722"/>
              </p:ext>
            </p:extLst>
          </p:nvPr>
        </p:nvGraphicFramePr>
        <p:xfrm>
          <a:off x="2843808" y="1805632"/>
          <a:ext cx="3816424" cy="212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70080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Participants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24 Proposals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Awards (1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to 3</a:t>
            </a:r>
            <a:r>
              <a:rPr lang="en-US" baseline="30000" dirty="0" smtClean="0">
                <a:latin typeface="Calibri" panose="020F0502020204030204" pitchFamily="34" charset="0"/>
              </a:rPr>
              <a:t>rd</a:t>
            </a:r>
            <a:r>
              <a:rPr lang="en-US" dirty="0" smtClean="0">
                <a:latin typeface="Calibri" panose="020F0502020204030204" pitchFamily="34" charset="0"/>
              </a:rPr>
              <a:t> Place)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152717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Data (Optical)</a:t>
            </a:r>
          </a:p>
        </p:txBody>
      </p:sp>
    </p:spTree>
    <p:extLst>
      <p:ext uri="{BB962C8B-B14F-4D97-AF65-F5344CB8AC3E}">
        <p14:creationId xmlns:p14="http://schemas.microsoft.com/office/powerpoint/2010/main" val="14803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19" y="1052736"/>
            <a:ext cx="869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Instrumentation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nd Future Technologies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hajnsek\hajnsek\adcom16\BJ_meeting_july16\I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14105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1519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TC Chairs:</a:t>
            </a:r>
          </a:p>
          <a:p>
            <a:pPr fontAlgn="b"/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Boon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Lim (NASA/JPL)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Marwan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Younis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(DLR)</a:t>
            </a:r>
          </a:p>
          <a:p>
            <a:pPr fontAlgn="b"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ift_chairs@ieee-grss.org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68" y="2204864"/>
            <a:ext cx="1522127" cy="10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51518" y="3487648"/>
            <a:ext cx="8424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F</a:t>
            </a:r>
            <a:r>
              <a:rPr lang="en-GB" sz="2400" dirty="0" smtClean="0">
                <a:latin typeface="Calibri" panose="020F0502020204030204" pitchFamily="34" charset="0"/>
              </a:rPr>
              <a:t>acilitate</a:t>
            </a:r>
            <a:r>
              <a:rPr lang="en-GB" sz="2400" dirty="0">
                <a:latin typeface="Calibri" panose="020F0502020204030204" pitchFamily="34" charset="0"/>
              </a:rPr>
              <a:t>, engage and coordinate GRSS members and the communities-at-large to: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assess </a:t>
            </a:r>
            <a:r>
              <a:rPr lang="en-GB" sz="2400" dirty="0">
                <a:latin typeface="Calibri" panose="020F0502020204030204" pitchFamily="34" charset="0"/>
              </a:rPr>
              <a:t>the current state-of-the-art in remote sensing instruments and technology,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identify </a:t>
            </a:r>
            <a:r>
              <a:rPr lang="en-GB" sz="2400" dirty="0">
                <a:latin typeface="Calibri" panose="020F0502020204030204" pitchFamily="34" charset="0"/>
              </a:rPr>
              <a:t>new instrument concepts and relevant technology trends, and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recognize </a:t>
            </a:r>
            <a:r>
              <a:rPr lang="en-GB" sz="2400" dirty="0">
                <a:latin typeface="Calibri" panose="020F0502020204030204" pitchFamily="34" charset="0"/>
              </a:rPr>
              <a:t>enabling technologies for future instruments.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6916"/>
              </p:ext>
            </p:extLst>
          </p:nvPr>
        </p:nvGraphicFramePr>
        <p:xfrm>
          <a:off x="251520" y="1628800"/>
          <a:ext cx="8424937" cy="46992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1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7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5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Working Group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Co-Chairs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4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Active Microwave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Eastwood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494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835" marR="5835" marT="5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0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Ludwig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Michael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ESA/ESTEC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4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Passive Microwave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Colliander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Andreas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494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835" marR="5835" marT="5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McKague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Darren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Michigan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4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Active Optical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Singh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Upendra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NASA Langley Research Center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494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35" marR="5835" marT="5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0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Georgios </a:t>
                      </a:r>
                      <a:r>
                        <a:rPr lang="en-US" sz="2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Tzeremes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ESA/ESTEC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4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GNSS and Signals of Opportunity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Garrison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James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Purdue University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494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835" marR="5835" marT="5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0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Cardellach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Estel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200" kern="12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Ciencies</a:t>
                      </a:r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200" kern="12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l’Espai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4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Small Satellite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Blackwell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William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MIT LL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494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835" marR="5835" marT="5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Lim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Boon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feld 1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Working Groups within IFT</a:t>
            </a:r>
          </a:p>
        </p:txBody>
      </p:sp>
      <p:sp>
        <p:nvSpPr>
          <p:cNvPr id="5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12474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Geoscience and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Spaceborne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Imaging Spectroscopy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feld 2"/>
          <p:cNvSpPr txBox="1"/>
          <p:nvPr/>
        </p:nvSpPr>
        <p:spPr>
          <a:xfrm>
            <a:off x="323528" y="220486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TC Chairs:</a:t>
            </a:r>
            <a:b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Andreas Mueller (DLR)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Cindy Ong (CSIRO)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Uta Heiden (DLR)</a:t>
            </a:r>
          </a:p>
          <a:p>
            <a:r>
              <a:rPr lang="de-DE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gsis_chairs@ieee-grss.org</a:t>
            </a:r>
          </a:p>
        </p:txBody>
      </p:sp>
      <p:pic>
        <p:nvPicPr>
          <p:cNvPr id="6146" name="Picture 2" descr="C:\Users\hajnsek\hajnsek\adcom16\BJ_meeting_july16\GS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52643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SIS_TC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331896"/>
            <a:ext cx="1457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23528" y="3789040"/>
            <a:ext cx="8625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</a:rPr>
              <a:t>hare </a:t>
            </a:r>
            <a:r>
              <a:rPr lang="en-US" sz="2400" dirty="0">
                <a:latin typeface="Calibri" panose="020F0502020204030204" pitchFamily="34" charset="0"/>
              </a:rPr>
              <a:t>information on future </a:t>
            </a:r>
            <a:r>
              <a:rPr lang="en-US" sz="2400" dirty="0" err="1">
                <a:latin typeface="Calibri" panose="020F0502020204030204" pitchFamily="34" charset="0"/>
              </a:rPr>
              <a:t>spaceborne</a:t>
            </a:r>
            <a:r>
              <a:rPr lang="en-US" sz="2400" dirty="0">
                <a:latin typeface="Calibri" panose="020F0502020204030204" pitchFamily="34" charset="0"/>
              </a:rPr>
              <a:t> imaging spectroscopy (“hyperspectral”) </a:t>
            </a:r>
            <a:r>
              <a:rPr lang="en-US" sz="2400" dirty="0" smtClean="0">
                <a:latin typeface="Calibri" panose="020F0502020204030204" pitchFamily="34" charset="0"/>
              </a:rPr>
              <a:t>missions,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</a:rPr>
              <a:t>rovide </a:t>
            </a:r>
            <a:r>
              <a:rPr lang="en-US" sz="2400" dirty="0">
                <a:latin typeface="Calibri" panose="020F0502020204030204" pitchFamily="34" charset="0"/>
              </a:rPr>
              <a:t>opportunities for new </a:t>
            </a:r>
            <a:r>
              <a:rPr lang="en-US" sz="2400" dirty="0" smtClean="0">
                <a:latin typeface="Calibri" panose="020F0502020204030204" pitchFamily="34" charset="0"/>
              </a:rPr>
              <a:t>partnerships (space </a:t>
            </a:r>
            <a:r>
              <a:rPr lang="en-US" sz="2400" dirty="0">
                <a:latin typeface="Calibri" panose="020F0502020204030204" pitchFamily="34" charset="0"/>
              </a:rPr>
              <a:t>agencies, commercial </a:t>
            </a:r>
            <a:r>
              <a:rPr lang="en-US" sz="2400" dirty="0" err="1">
                <a:latin typeface="Calibri" panose="020F0502020204030204" pitchFamily="34" charset="0"/>
              </a:rPr>
              <a:t>spaceborne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data </a:t>
            </a:r>
            <a:r>
              <a:rPr lang="en-US" sz="2400" dirty="0">
                <a:latin typeface="Calibri" panose="020F0502020204030204" pitchFamily="34" charset="0"/>
              </a:rPr>
              <a:t>providers, research institutions and user community</a:t>
            </a:r>
            <a:r>
              <a:rPr lang="en-US" sz="2400" dirty="0" smtClean="0">
                <a:latin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</a:rPr>
              <a:t>uild </a:t>
            </a:r>
            <a:r>
              <a:rPr lang="en-US" sz="2400" dirty="0">
                <a:latin typeface="Calibri" panose="020F0502020204030204" pitchFamily="34" charset="0"/>
              </a:rPr>
              <a:t>a knowledge base on underpinning </a:t>
            </a:r>
            <a:r>
              <a:rPr lang="en-US" sz="2400" dirty="0" smtClean="0">
                <a:latin typeface="Calibri" panose="020F0502020204030204" pitchFamily="34" charset="0"/>
              </a:rPr>
              <a:t>capabilities </a:t>
            </a:r>
            <a:r>
              <a:rPr lang="en-US" sz="2400" dirty="0">
                <a:latin typeface="Calibri" panose="020F0502020204030204" pitchFamily="34" charset="0"/>
              </a:rPr>
              <a:t>to enable uptake of </a:t>
            </a:r>
            <a:r>
              <a:rPr lang="en-US" sz="2400" dirty="0" err="1">
                <a:latin typeface="Calibri" panose="020F0502020204030204" pitchFamily="34" charset="0"/>
              </a:rPr>
              <a:t>spaceborne</a:t>
            </a:r>
            <a:r>
              <a:rPr lang="en-US" sz="2400" dirty="0">
                <a:latin typeface="Calibri" panose="020F0502020204030204" pitchFamily="34" charset="0"/>
              </a:rPr>
              <a:t> imaging spectroscopy by the geoscientific community.</a:t>
            </a:r>
          </a:p>
        </p:txBody>
      </p:sp>
    </p:spTree>
    <p:extLst>
      <p:ext uri="{BB962C8B-B14F-4D97-AF65-F5344CB8AC3E}">
        <p14:creationId xmlns:p14="http://schemas.microsoft.com/office/powerpoint/2010/main" val="29012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57843"/>
            <a:ext cx="89289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Error </a:t>
            </a:r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Budget Training Course</a:t>
            </a:r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“Reflectance-Based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, Imaging Spectrometer Error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Budget”</a:t>
            </a:r>
          </a:p>
          <a:p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Organizer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: Dr 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Kurtis </a:t>
            </a:r>
            <a:r>
              <a:rPr lang="en-US" sz="2400" dirty="0" err="1">
                <a:solidFill>
                  <a:srgbClr val="1F497D"/>
                </a:solidFill>
                <a:latin typeface="Calibri" panose="020F0502020204030204" pitchFamily="34" charset="0"/>
              </a:rPr>
              <a:t>Thome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 (NASA Goddard), </a:t>
            </a:r>
            <a:r>
              <a:rPr lang="en-US" sz="2400" dirty="0" err="1">
                <a:solidFill>
                  <a:srgbClr val="1F497D"/>
                </a:solidFill>
                <a:latin typeface="Calibri" panose="020F0502020204030204" pitchFamily="34" charset="0"/>
              </a:rPr>
              <a:t>Mr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 Chris MacLellan (University of Edinburgh) and Dr Cindy Ong (CSIRO)</a:t>
            </a:r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Venue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: Chinese 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Academy of Sciences, Olympic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Park Campus, Beijing,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Date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: 15-17 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</a:rPr>
              <a:t>July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Program announced at the IGARSS front page!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188041"/>
            <a:ext cx="629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Modeling in Remote Sensing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032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TC Chairs:</a:t>
            </a:r>
          </a:p>
          <a:p>
            <a:pPr fontAlgn="b"/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Jiancheng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Shi (RADI)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John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Kerekes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(RIT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de-DE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: mirs_chairs@ieee-grss.org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hajnsek\hajnsek\adcom16\BJ_meeting_july16\MI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4105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08050" y="3212976"/>
            <a:ext cx="85844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ddresses </a:t>
            </a:r>
            <a:r>
              <a:rPr lang="en-US" sz="2400" dirty="0">
                <a:latin typeface="Calibri" panose="020F0502020204030204" pitchFamily="34" charset="0"/>
              </a:rPr>
              <a:t>the technical space between basic electromagnetic theory and data collected by remote sensing instruments.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</a:t>
            </a:r>
            <a:r>
              <a:rPr lang="en-US" sz="2400" dirty="0" smtClean="0">
                <a:latin typeface="Calibri" panose="020F0502020204030204" pitchFamily="34" charset="0"/>
              </a:rPr>
              <a:t>ocuses </a:t>
            </a:r>
            <a:r>
              <a:rPr lang="en-US" sz="2400" dirty="0">
                <a:latin typeface="Calibri" panose="020F0502020204030204" pitchFamily="34" charset="0"/>
              </a:rPr>
              <a:t>on models and techniques used to take geometric, volumetric and material composition descriptions of a scene along with their EM (e.g., scattering, absorption, emission, optical BRDF, dielectric properties, etc.) </a:t>
            </a:r>
            <a:r>
              <a:rPr lang="en-US" sz="2400" dirty="0" smtClean="0">
                <a:latin typeface="Calibri" panose="020F0502020204030204" pitchFamily="34" charset="0"/>
              </a:rPr>
              <a:t>attribute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</a:rPr>
              <a:t>redict </a:t>
            </a:r>
            <a:r>
              <a:rPr lang="en-US" sz="2400" dirty="0">
                <a:latin typeface="Calibri" panose="020F0502020204030204" pitchFamily="34" charset="0"/>
              </a:rPr>
              <a:t>for a given remote sensing instrument the resulting observation.</a:t>
            </a:r>
          </a:p>
        </p:txBody>
      </p:sp>
      <p:sp>
        <p:nvSpPr>
          <p:cNvPr id="6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57843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Invitation to the Inauguration Meeting</a:t>
            </a:r>
            <a:endParaRPr lang="en-US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MIRS TC Meeting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804863" lvl="1" indent="-347663">
              <a:buFontTx/>
              <a:buChar char="-"/>
            </a:pP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Tuesday, 12 July, 17:20-18:30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804863" lvl="1" indent="-347663">
              <a:buFontTx/>
              <a:buChar char="-"/>
            </a:pP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Room 302A+B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jnsek\hajnsek\adcom16\TC\TC_flyer_2016\GRSS-Flyer_p1_Page_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65167"/>
            <a:ext cx="5586040" cy="3948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jnsek\hajnsek\adcom16\TC\TC_flyer_2016\GRSS-Flyer_p1_Page_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" y="1124744"/>
            <a:ext cx="5553571" cy="392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60640" y="1139260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Technical Committee </a:t>
            </a:r>
            <a:r>
              <a:rPr lang="en-US" sz="2800" b="1" dirty="0" smtClean="0">
                <a:latin typeface="Calibri" panose="020F0502020204030204" pitchFamily="34" charset="0"/>
              </a:rPr>
              <a:t>Flyer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for IGARSS 2016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5696" y="764704"/>
            <a:ext cx="730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IGARSS 2016: 12 Invited Session Schedule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63802"/>
              </p:ext>
            </p:extLst>
          </p:nvPr>
        </p:nvGraphicFramePr>
        <p:xfrm>
          <a:off x="251520" y="1396699"/>
          <a:ext cx="8712968" cy="534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008112"/>
                <a:gridCol w="5472608"/>
                <a:gridCol w="1440160"/>
              </a:tblGrid>
              <a:tr h="4357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TC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Session Title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Time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344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Earth Observing Data Science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12322">
                <a:tc vMerge="1">
                  <a:txBody>
                    <a:bodyPr/>
                    <a:lstStyle/>
                    <a:p>
                      <a:pPr algn="l"/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Advancing Interoperability for Geoscience Information Systems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Wed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123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FARS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I.25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Microwave Remote Sensing and Radio-Frequency Interference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344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IADF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Data Fusion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Wed – am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34440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I.20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IEEE GRSS Data Fusion Contest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Tue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34440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IFT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I.17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Earth Remote Sensing with Small Satellites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Thu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35705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Instrumentation Advances for Reflectometry with GNSS and Signals of Opportunity (GSS+R)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Thu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34440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I.18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Future Digital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Beamforming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SAR Missions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Tue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35705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ISIS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Calibration, Validation and Related Topics in Support of Spaceborne Imaging Spectroscopy Missions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Tue – am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35705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I.23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International Spaceborne Imaging Spectroscopy Missions: Updates and News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34440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I.26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Minerals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and Hydrocarbons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Thu –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MIRS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I.31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Physical Models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in Microwave Remote Sensing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Tue - pm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5784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Presentation of the TC Team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7655"/>
              </p:ext>
            </p:extLst>
          </p:nvPr>
        </p:nvGraphicFramePr>
        <p:xfrm>
          <a:off x="251520" y="1772816"/>
          <a:ext cx="8784976" cy="45427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4176464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 smtClean="0">
                          <a:latin typeface="Calibri" panose="020F0502020204030204" pitchFamily="34" charset="0"/>
                        </a:rPr>
                        <a:t>ID</a:t>
                      </a:r>
                      <a:endParaRPr lang="de-DE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 smtClean="0">
                          <a:latin typeface="Calibri" panose="020F0502020204030204" pitchFamily="34" charset="0"/>
                        </a:rPr>
                        <a:t>TC</a:t>
                      </a:r>
                      <a:r>
                        <a:rPr lang="de-DE" sz="1800" baseline="0" dirty="0" smtClean="0">
                          <a:latin typeface="Calibri" panose="020F0502020204030204" pitchFamily="34" charset="0"/>
                        </a:rPr>
                        <a:t> Name</a:t>
                      </a:r>
                      <a:endParaRPr lang="de-DE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 err="1" smtClean="0">
                          <a:latin typeface="Calibri" panose="020F0502020204030204" pitchFamily="34" charset="0"/>
                        </a:rPr>
                        <a:t>Chair</a:t>
                      </a:r>
                      <a:r>
                        <a:rPr lang="de-DE" sz="1800" baseline="0" dirty="0" smtClean="0">
                          <a:latin typeface="Calibri" panose="020F0502020204030204" pitchFamily="34" charset="0"/>
                        </a:rPr>
                        <a:t> /Co-</a:t>
                      </a:r>
                      <a:r>
                        <a:rPr lang="de-DE" sz="1800" baseline="0" dirty="0" err="1" smtClean="0">
                          <a:latin typeface="Calibri" panose="020F0502020204030204" pitchFamily="34" charset="0"/>
                        </a:rPr>
                        <a:t>Chair</a:t>
                      </a:r>
                      <a:endParaRPr lang="de-DE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ESI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 Science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Informatics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Yue</a:t>
                      </a:r>
                      <a:r>
                        <a:rPr lang="de-D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(Wuhan Uni)</a:t>
                      </a:r>
                      <a:endParaRPr lang="de-D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Rahul Ramachandran (NASA MSFC)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Baumann (Jacobs)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FARS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Allocations in Remote Sensing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Sidharth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Misra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(NASA JPL)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Paolo de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Matthaeis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(GSFC)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IADF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 Analysis and Data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Devis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Tuia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(UZH)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Gabriele Moser (Uni Genova)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Bertrand Le Saux (ONERA)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IFT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Instrumentation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Future Technologies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(NASA/JPL)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Marwan Younis (DLR)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GSIS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Geoscience </a:t>
                      </a:r>
                      <a:r>
                        <a:rPr lang="en-US" sz="1800" b="0" dirty="0" err="1" smtClean="0">
                          <a:latin typeface="Calibri" panose="020F0502020204030204" pitchFamily="34" charset="0"/>
                        </a:rPr>
                        <a:t>Spaceborne</a:t>
                      </a: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 Imaging </a:t>
                      </a: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Spectroscopy</a:t>
                      </a:r>
                      <a:endParaRPr lang="de-DE" sz="18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Mueller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(DLR)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Cindy Ong (CSIRO)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 Heiden (DLR)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MIRS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Modeling in Remote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Sensing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Jiancheng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(RADI)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Kerekes (RI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 descr="C:\Users\hajnsek\hajnsek\adcom16\TC\preparation_adcom_july16\T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5693"/>
            <a:ext cx="1603475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30408"/>
              </p:ext>
            </p:extLst>
          </p:nvPr>
        </p:nvGraphicFramePr>
        <p:xfrm>
          <a:off x="251520" y="1371588"/>
          <a:ext cx="8712968" cy="4505684"/>
        </p:xfrm>
        <a:graphic>
          <a:graphicData uri="http://schemas.openxmlformats.org/drawingml/2006/table">
            <a:tbl>
              <a:tblPr/>
              <a:tblGrid>
                <a:gridCol w="720080"/>
                <a:gridCol w="936104"/>
                <a:gridCol w="792088"/>
                <a:gridCol w="648072"/>
                <a:gridCol w="648072"/>
                <a:gridCol w="720080"/>
                <a:gridCol w="648072"/>
                <a:gridCol w="648072"/>
                <a:gridCol w="648072"/>
                <a:gridCol w="648072"/>
                <a:gridCol w="648072"/>
                <a:gridCol w="504056"/>
                <a:gridCol w="504056"/>
              </a:tblGrid>
              <a:tr h="27882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5228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8:20-10:00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Joint Chapter Chairs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Globali-zation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Committee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1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10:30-12:10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5228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13:30-15:10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I.26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1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15:40-17:20</a:t>
                      </a:r>
                    </a:p>
                  </a:txBody>
                  <a:tcPr marL="4785" marR="4785" marT="4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25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I.20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I.26 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3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Evening Meeting 17:20-18:20</a:t>
                      </a: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ESI    </a:t>
                      </a:r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endParaRPr lang="de-D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  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FARS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306B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MIRS  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302A+B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IADF   </a:t>
                      </a:r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306A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IFT     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19:00-open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Dinner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TC/CC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5" marR="4785" marT="4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38" y="1268760"/>
            <a:ext cx="848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Reporting Activities @ Geoscience and Remote Sensing Magazine (GRSM)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grsm1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8"/>
          <a:stretch/>
        </p:blipFill>
        <p:spPr>
          <a:xfrm>
            <a:off x="3671885" y="2636912"/>
            <a:ext cx="5292603" cy="3464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Example FARS: GRSM March 2016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jnsek\hajnsek\adcom16\TC\preparation_adcom_july16\website_gr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 b="5720"/>
          <a:stretch/>
        </p:blipFill>
        <p:spPr bwMode="auto">
          <a:xfrm>
            <a:off x="251520" y="2204864"/>
            <a:ext cx="8610041" cy="41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124744"/>
            <a:ext cx="81112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Join us </a:t>
            </a:r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@ </a:t>
            </a:r>
            <a:b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http</a:t>
            </a:r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</a:rPr>
              <a:t>://www.grss-ieee.org/community/technical-committees</a:t>
            </a:r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/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283276"/>
            <a:ext cx="629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Technical Committees: Mission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hajnsek\hajnsek\adcom16\TC\preparation_adcom_july16\T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79" y="1058856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127" y="2276872"/>
            <a:ext cx="8321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ctively </a:t>
            </a:r>
            <a:r>
              <a:rPr lang="en-US" sz="2400" b="1" dirty="0">
                <a:latin typeface="Calibri" panose="020F0502020204030204" pitchFamily="34" charset="0"/>
              </a:rPr>
              <a:t>promote</a:t>
            </a:r>
            <a:r>
              <a:rPr lang="en-US" sz="2400" dirty="0">
                <a:latin typeface="Calibri" panose="020F0502020204030204" pitchFamily="34" charset="0"/>
              </a:rPr>
              <a:t> discussion and advances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</a:rPr>
              <a:t>areas of member technical </a:t>
            </a:r>
            <a:r>
              <a:rPr lang="en-US" sz="2400" dirty="0" smtClean="0">
                <a:latin typeface="Calibri" panose="020F0502020204030204" pitchFamily="34" charset="0"/>
              </a:rPr>
              <a:t>interests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Activities </a:t>
            </a:r>
            <a:r>
              <a:rPr lang="en-US" sz="2400" dirty="0">
                <a:latin typeface="Calibri" panose="020F0502020204030204" pitchFamily="34" charset="0"/>
              </a:rPr>
              <a:t>of the Technical </a:t>
            </a:r>
            <a:r>
              <a:rPr lang="en-US" sz="2400" dirty="0" smtClean="0">
                <a:latin typeface="Calibri" panose="020F0502020204030204" pitchFamily="34" charset="0"/>
              </a:rPr>
              <a:t>Committees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networking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within the scientific topic</a:t>
            </a:r>
            <a:r>
              <a:rPr lang="en-US" sz="2400" dirty="0" smtClean="0">
                <a:latin typeface="Calibri" panose="020F050202020403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organization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of thematic workshops,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education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of young professionals,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organization </a:t>
            </a:r>
            <a:r>
              <a:rPr lang="en-US" sz="2400" dirty="0">
                <a:latin typeface="Calibri" panose="020F0502020204030204" pitchFamily="34" charset="0"/>
              </a:rPr>
              <a:t>of special sessions at IGARSS along with </a:t>
            </a:r>
            <a:r>
              <a:rPr lang="en-US" sz="2400" b="1" dirty="0">
                <a:latin typeface="Calibri" panose="020F0502020204030204" pitchFamily="34" charset="0"/>
              </a:rPr>
              <a:t>hosting</a:t>
            </a:r>
            <a:r>
              <a:rPr lang="en-US" sz="2400" dirty="0">
                <a:latin typeface="Calibri" panose="020F0502020204030204" pitchFamily="34" charset="0"/>
              </a:rPr>
              <a:t> a committee meeting open to all </a:t>
            </a:r>
            <a:r>
              <a:rPr lang="en-US" sz="2400" dirty="0" smtClean="0">
                <a:latin typeface="Calibri" panose="020F0502020204030204" pitchFamily="34" charset="0"/>
              </a:rPr>
              <a:t>IGARSS participants.</a:t>
            </a:r>
          </a:p>
        </p:txBody>
      </p:sp>
      <p:sp>
        <p:nvSpPr>
          <p:cNvPr id="5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7245127"/>
              </p:ext>
            </p:extLst>
          </p:nvPr>
        </p:nvGraphicFramePr>
        <p:xfrm>
          <a:off x="1115616" y="1957288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18804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Common Topics of the Technical Committees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283276"/>
            <a:ext cx="629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Earth Science Informatics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032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TC Chairs:</a:t>
            </a:r>
          </a:p>
          <a:p>
            <a:pPr fontAlgn="b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Peng Yue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(Wuhan Uni)</a:t>
            </a:r>
          </a:p>
          <a:p>
            <a:pPr fontAlgn="b"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Rahul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Ramachandran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(NASA MSFC)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Peter Baumann (Jacobs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fontAlgn="b"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esi_chairs@ieee-grss.org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hajnsek\hajnsek\adcom16\BJ_meeting_july16\E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62" y="890878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SI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77" y="2099217"/>
            <a:ext cx="1386156" cy="8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79512" y="3453478"/>
            <a:ext cx="8964488" cy="263981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dvance the application of informatics to GRSS;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rovide a venue for ESI professionals to exchange information and knowledge;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Give technology advice to major national and international ESI initiatives;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Area of Interest: </a:t>
            </a:r>
            <a:r>
              <a:rPr lang="en-US" altLang="zh-CN" sz="2400" dirty="0">
                <a:latin typeface="Calibri" panose="020F0502020204030204" pitchFamily="34" charset="0"/>
              </a:rPr>
              <a:t>Data and information </a:t>
            </a:r>
            <a:r>
              <a:rPr lang="en-US" altLang="zh-CN" sz="2400" dirty="0" smtClean="0">
                <a:latin typeface="Calibri" panose="020F0502020204030204" pitchFamily="34" charset="0"/>
              </a:rPr>
              <a:t>policies, Data stewardship, </a:t>
            </a:r>
            <a:r>
              <a:rPr lang="en-US" altLang="zh-CN" sz="2400" dirty="0">
                <a:latin typeface="Calibri" panose="020F0502020204030204" pitchFamily="34" charset="0"/>
              </a:rPr>
              <a:t>Sensor web and </a:t>
            </a:r>
            <a:r>
              <a:rPr lang="en-US" altLang="zh-CN" sz="2400" dirty="0" smtClean="0">
                <a:latin typeface="Calibri" panose="020F0502020204030204" pitchFamily="34" charset="0"/>
              </a:rPr>
              <a:t>applications, Cloud computing, Earth </a:t>
            </a:r>
            <a:r>
              <a:rPr lang="en-US" altLang="zh-CN" sz="2400" dirty="0">
                <a:latin typeface="Calibri" panose="020F0502020204030204" pitchFamily="34" charset="0"/>
              </a:rPr>
              <a:t>system </a:t>
            </a:r>
            <a:r>
              <a:rPr lang="en-US" altLang="zh-CN" sz="2400" dirty="0" smtClean="0">
                <a:latin typeface="Calibri" panose="020F0502020204030204" pitchFamily="34" charset="0"/>
              </a:rPr>
              <a:t>modeling, </a:t>
            </a:r>
            <a:r>
              <a:rPr lang="en-US" altLang="zh-CN" sz="2400" dirty="0">
                <a:latin typeface="Calibri" panose="020F0502020204030204" pitchFamily="34" charset="0"/>
              </a:rPr>
              <a:t>Emerging information </a:t>
            </a:r>
            <a:r>
              <a:rPr lang="en-US" altLang="zh-CN" sz="2400" dirty="0" smtClean="0">
                <a:latin typeface="Calibri" panose="020F0502020204030204" pitchFamily="34" charset="0"/>
              </a:rPr>
              <a:t>technologies/applications,… 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35" y="3284984"/>
            <a:ext cx="8856984" cy="2430443"/>
          </a:xfrm>
        </p:spPr>
        <p:txBody>
          <a:bodyPr/>
          <a:lstStyle/>
          <a:p>
            <a:r>
              <a:rPr lang="en-US" altLang="zh-CN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ESI has been supporting the international conference series on </a:t>
            </a:r>
            <a:r>
              <a:rPr lang="en-US" altLang="zh-CN" b="0" dirty="0">
                <a:solidFill>
                  <a:schemeClr val="tx1"/>
                </a:solidFill>
                <a:latin typeface="Calibri" panose="020F0502020204030204" pitchFamily="34" charset="0"/>
              </a:rPr>
              <a:t>Agro-</a:t>
            </a:r>
            <a:r>
              <a:rPr lang="en-US" altLang="zh-CN" b="0" dirty="0" err="1">
                <a:solidFill>
                  <a:schemeClr val="tx1"/>
                </a:solidFill>
                <a:latin typeface="Calibri" panose="020F0502020204030204" pitchFamily="34" charset="0"/>
              </a:rPr>
              <a:t>Geoinformatics</a:t>
            </a:r>
            <a:endParaRPr lang="en-US" altLang="zh-CN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altLang="zh-CN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The Fifth International Conference 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Agro-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Geoinformatics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Dates</a:t>
            </a:r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July 18-20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July </a:t>
            </a:r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2016 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(after the </a:t>
            </a:r>
            <a:r>
              <a:rPr lang="en-US" altLang="zh-CN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IGARSS 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2016) </a:t>
            </a:r>
            <a:endParaRPr lang="en-US" altLang="zh-CN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Location: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Tianjing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China 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(a half-hour high-speed train ride from 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Beijing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ESI TC is technically co-organizing 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conference</a:t>
            </a:r>
          </a:p>
          <a:p>
            <a:pPr lvl="1"/>
            <a:r>
              <a:rPr lang="en-US" altLang="zh-CN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 </a:t>
            </a:r>
            <a:r>
              <a:rPr lang="en-US" altLang="zh-CN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250 abstracts received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057F0190-DC69-4A74-880A-651461EE5D82}" type="slidenum">
              <a:rPr lang="de-DE" altLang="de-DE" smtClean="0"/>
              <a:pPr/>
              <a:t>6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291" t="11899" r="22590" b="66320"/>
          <a:stretch/>
        </p:blipFill>
        <p:spPr>
          <a:xfrm>
            <a:off x="-20248" y="1412776"/>
            <a:ext cx="9128751" cy="16410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1124744"/>
            <a:ext cx="797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Frequency Allocations in 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hajnsek\hajnsek\adcom16\BJ_meeting_july16\F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46" y="914105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83644" y="17875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TC Chairs:</a:t>
            </a:r>
          </a:p>
          <a:p>
            <a:pPr fontAlgn="b"/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Sidharth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Misra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(NASA JPL)</a:t>
            </a:r>
          </a:p>
          <a:p>
            <a:pPr fontAlgn="b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Paolo de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Matthaeis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(GSFC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fontAlgn="b"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fars_chaira@ieee-grss.org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9" descr="FARS_logo_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62" y="1868050"/>
            <a:ext cx="1575828" cy="10196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51520" y="2996952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Interact between </a:t>
            </a:r>
            <a:r>
              <a:rPr lang="en-GB" sz="2400" dirty="0">
                <a:latin typeface="Calibri" panose="020F0502020204030204" pitchFamily="34" charset="0"/>
              </a:rPr>
              <a:t>the GRSS membership and the frequency regulatory </a:t>
            </a:r>
            <a:r>
              <a:rPr lang="en-GB" sz="2400" dirty="0" smtClean="0">
                <a:latin typeface="Calibri" panose="020F0502020204030204" pitchFamily="34" charset="0"/>
              </a:rPr>
              <a:t>process: </a:t>
            </a:r>
            <a:r>
              <a:rPr lang="en-GB" sz="2400" dirty="0">
                <a:latin typeface="Calibri" panose="020F0502020204030204" pitchFamily="34" charset="0"/>
              </a:rPr>
              <a:t>This </a:t>
            </a:r>
            <a:r>
              <a:rPr lang="en-GB" sz="2400" dirty="0" smtClean="0">
                <a:latin typeface="Calibri" panose="020F0502020204030204" pitchFamily="34" charset="0"/>
              </a:rPr>
              <a:t>includes: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</a:t>
            </a:r>
            <a:r>
              <a:rPr lang="en-GB" sz="2400" dirty="0" smtClean="0">
                <a:latin typeface="Calibri" panose="020F0502020204030204" pitchFamily="34" charset="0"/>
              </a:rPr>
              <a:t>ducating </a:t>
            </a:r>
            <a:r>
              <a:rPr lang="en-GB" sz="2400" dirty="0">
                <a:latin typeface="Calibri" panose="020F0502020204030204" pitchFamily="34" charset="0"/>
              </a:rPr>
              <a:t>the membership of current frequency management issues,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</a:rPr>
              <a:t>nfluencing </a:t>
            </a:r>
            <a:r>
              <a:rPr lang="en-GB" sz="2400" dirty="0">
                <a:latin typeface="Calibri" panose="020F0502020204030204" pitchFamily="34" charset="0"/>
              </a:rPr>
              <a:t>regulatory efforts by organizing a GRSS </a:t>
            </a:r>
            <a:r>
              <a:rPr lang="en-GB" sz="2400" dirty="0" smtClean="0">
                <a:latin typeface="Calibri" panose="020F0502020204030204" pitchFamily="34" charset="0"/>
              </a:rPr>
              <a:t>response,</a:t>
            </a:r>
            <a:endParaRPr lang="en-GB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Coordinate </a:t>
            </a:r>
            <a:r>
              <a:rPr lang="en-GB" sz="2400" dirty="0">
                <a:latin typeface="Calibri" panose="020F0502020204030204" pitchFamily="34" charset="0"/>
              </a:rPr>
              <a:t>GRSS technical </a:t>
            </a:r>
            <a:r>
              <a:rPr lang="en-GB" sz="2400" dirty="0" smtClean="0">
                <a:latin typeface="Calibri" panose="020F0502020204030204" pitchFamily="34" charset="0"/>
              </a:rPr>
              <a:t>recommendations to </a:t>
            </a:r>
            <a:r>
              <a:rPr lang="en-GB" sz="2400" dirty="0">
                <a:latin typeface="Calibri" panose="020F0502020204030204" pitchFamily="34" charset="0"/>
              </a:rPr>
              <a:t>regulatory </a:t>
            </a:r>
            <a:r>
              <a:rPr lang="en-GB" sz="2400" dirty="0" smtClean="0">
                <a:latin typeface="Calibri" panose="020F0502020204030204" pitchFamily="34" charset="0"/>
              </a:rPr>
              <a:t>organizations,</a:t>
            </a:r>
            <a:endParaRPr lang="en-GB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Track </a:t>
            </a:r>
            <a:r>
              <a:rPr lang="en-GB" sz="2400" dirty="0">
                <a:latin typeface="Calibri" panose="020F0502020204030204" pitchFamily="34" charset="0"/>
              </a:rPr>
              <a:t>current and future user spectrum requirements,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</a:rPr>
              <a:t>nvestigate </a:t>
            </a:r>
            <a:r>
              <a:rPr lang="en-GB" sz="2400" dirty="0">
                <a:latin typeface="Calibri" panose="020F0502020204030204" pitchFamily="34" charset="0"/>
              </a:rPr>
              <a:t>potential interference issues and promote the development of interference mitigation </a:t>
            </a:r>
            <a:r>
              <a:rPr lang="en-US" sz="2400" dirty="0" smtClean="0">
                <a:latin typeface="Calibri" panose="020F0502020204030204" pitchFamily="34" charset="0"/>
              </a:rPr>
              <a:t>techniques.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3140968"/>
            <a:ext cx="8229600" cy="639762"/>
          </a:xfrm>
        </p:spPr>
        <p:txBody>
          <a:bodyPr/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RFI 2016 Workshop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057F0190-DC69-4A74-880A-651461EE5D82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5" name="Picture 4" descr="RFIwork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78"/>
          <a:stretch/>
        </p:blipFill>
        <p:spPr>
          <a:xfrm>
            <a:off x="-2" y="1268760"/>
            <a:ext cx="9144001" cy="1783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18" y="3861048"/>
            <a:ext cx="8640960" cy="2304256"/>
          </a:xfrm>
        </p:spPr>
        <p:txBody>
          <a:bodyPr/>
          <a:lstStyle/>
          <a:p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Workshop </a:t>
            </a:r>
            <a:r>
              <a:rPr lang="en-US" b="0" dirty="0">
                <a:solidFill>
                  <a:srgbClr val="003399"/>
                </a:solidFill>
                <a:latin typeface="Calibri" panose="020F0502020204030204" pitchFamily="34" charset="0"/>
              </a:rPr>
              <a:t>being organized to discuss RFI impacting radio astronomy, passive and active remote sensing</a:t>
            </a:r>
          </a:p>
          <a:p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150 </a:t>
            </a:r>
            <a:r>
              <a:rPr lang="en-US" b="0" dirty="0">
                <a:solidFill>
                  <a:srgbClr val="003399"/>
                </a:solidFill>
                <a:latin typeface="Calibri" panose="020F0502020204030204" pitchFamily="34" charset="0"/>
              </a:rPr>
              <a:t>attendees </a:t>
            </a:r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expected</a:t>
            </a:r>
          </a:p>
          <a:p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Date: </a:t>
            </a:r>
            <a:r>
              <a:rPr lang="en-US" b="0" dirty="0">
                <a:solidFill>
                  <a:srgbClr val="003399"/>
                </a:solidFill>
                <a:latin typeface="Calibri" panose="020F0502020204030204" pitchFamily="34" charset="0"/>
              </a:rPr>
              <a:t>October 17-22 </a:t>
            </a:r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2016</a:t>
            </a:r>
            <a:endParaRPr lang="en-US" b="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Place: Socorro</a:t>
            </a:r>
            <a:r>
              <a:rPr lang="en-US" b="0" dirty="0">
                <a:solidFill>
                  <a:srgbClr val="003399"/>
                </a:solidFill>
                <a:latin typeface="Calibri" panose="020F0502020204030204" pitchFamily="34" charset="0"/>
              </a:rPr>
              <a:t>, </a:t>
            </a:r>
            <a:r>
              <a:rPr lang="en-US" b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New Mexico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408" y="2996940"/>
            <a:ext cx="460591" cy="307953"/>
          </a:xfrm>
          <a:prstGeom prst="rect">
            <a:avLst/>
          </a:prstGeom>
        </p:spPr>
      </p:pic>
      <p:sp>
        <p:nvSpPr>
          <p:cNvPr id="8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964488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FARS Observed Interference Database (RFI)</a:t>
            </a:r>
            <a:endParaRPr lang="en-US" sz="32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dirty="0" smtClean="0"/>
              <a:t>Slide </a:t>
            </a:r>
            <a:fld id="{057F0190-DC69-4A74-880A-651461EE5D82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r="2508" b="45615"/>
          <a:stretch/>
        </p:blipFill>
        <p:spPr bwMode="auto">
          <a:xfrm>
            <a:off x="251520" y="1844824"/>
            <a:ext cx="766225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/>
        </p:nvSpPr>
        <p:spPr>
          <a:xfrm>
            <a:off x="1868898" y="6505599"/>
            <a:ext cx="532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Chapter Chair and Globalization Meeting - Beijing, China, July 10, 2016</a:t>
            </a:r>
            <a:endParaRPr lang="nn-NO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On-screen Show (4:3)</PresentationFormat>
  <Paragraphs>332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Microsoft Office 98</vt:lpstr>
      <vt:lpstr>1_Microsoft Office 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RFI 2016 Workshop</vt:lpstr>
      <vt:lpstr>FARS Observed Interference Database (RFI)</vt:lpstr>
      <vt:lpstr>PowerPoint Presentation</vt:lpstr>
      <vt:lpstr>Data Fusion Contest: Yearly Event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Hajnsek, Irena</dc:creator>
  <cp:lastModifiedBy>Hajnsek, Irena</cp:lastModifiedBy>
  <cp:revision>247</cp:revision>
  <dcterms:modified xsi:type="dcterms:W3CDTF">2016-07-10T00:06:04Z</dcterms:modified>
</cp:coreProperties>
</file>