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74" r:id="rId14"/>
    <p:sldId id="269" r:id="rId15"/>
    <p:sldId id="273" r:id="rId16"/>
    <p:sldId id="272" r:id="rId17"/>
    <p:sldId id="276" r:id="rId18"/>
    <p:sldId id="271" r:id="rId19"/>
    <p:sldId id="270" r:id="rId20"/>
    <p:sldId id="275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63"/>
    <p:restoredTop sz="94700"/>
  </p:normalViewPr>
  <p:slideViewPr>
    <p:cSldViewPr>
      <p:cViewPr>
        <p:scale>
          <a:sx n="111" d="100"/>
          <a:sy n="111" d="100"/>
        </p:scale>
        <p:origin x="-654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981354354253496E-2"/>
          <c:y val="9.0487737510890204E-2"/>
          <c:w val="0.48284600591320997"/>
          <c:h val="0.823689163200632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Lbls>
            <c:dLbl>
              <c:idx val="0"/>
              <c:layout>
                <c:manualLayout>
                  <c:x val="0.16965632156289301"/>
                  <c:y val="-0.12701662961891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18160740537873099"/>
                  <c:y val="9.2859357117356395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.105160680152348"/>
                  <c:y val="3.8179237394675401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8.9497578972706701E-3"/>
                  <c:y val="-4.965066634540660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0.13052268375339901"/>
                  <c:y val="5.655580009197049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.22776711287031801"/>
                  <c:y val="-1.9301317999039199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Sheet1!$A$2:$A$15</c:f>
              <c:strCache>
                <c:ptCount val="14"/>
                <c:pt idx="0">
                  <c:v>China</c:v>
                </c:pt>
                <c:pt idx="1">
                  <c:v>United States</c:v>
                </c:pt>
                <c:pt idx="2">
                  <c:v>Italy</c:v>
                </c:pt>
                <c:pt idx="3">
                  <c:v>Germany</c:v>
                </c:pt>
                <c:pt idx="4">
                  <c:v>France</c:v>
                </c:pt>
                <c:pt idx="5">
                  <c:v>Japan</c:v>
                </c:pt>
                <c:pt idx="6">
                  <c:v>Canada</c:v>
                </c:pt>
                <c:pt idx="7">
                  <c:v>India</c:v>
                </c:pt>
                <c:pt idx="8">
                  <c:v>Republic of Korea</c:v>
                </c:pt>
                <c:pt idx="9">
                  <c:v>Australia</c:v>
                </c:pt>
                <c:pt idx="10">
                  <c:v>Other European Countries</c:v>
                </c:pt>
                <c:pt idx="11">
                  <c:v>Other Asian Countries</c:v>
                </c:pt>
                <c:pt idx="12">
                  <c:v>Other African Countries</c:v>
                </c:pt>
                <c:pt idx="13">
                  <c:v>Other South America Countries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1040</c:v>
                </c:pt>
                <c:pt idx="1">
                  <c:v>236</c:v>
                </c:pt>
                <c:pt idx="2">
                  <c:v>61</c:v>
                </c:pt>
                <c:pt idx="3">
                  <c:v>60</c:v>
                </c:pt>
                <c:pt idx="4">
                  <c:v>53</c:v>
                </c:pt>
                <c:pt idx="5">
                  <c:v>46</c:v>
                </c:pt>
                <c:pt idx="6">
                  <c:v>33</c:v>
                </c:pt>
                <c:pt idx="7">
                  <c:v>33</c:v>
                </c:pt>
                <c:pt idx="8">
                  <c:v>31</c:v>
                </c:pt>
                <c:pt idx="9">
                  <c:v>22</c:v>
                </c:pt>
                <c:pt idx="10">
                  <c:v>128</c:v>
                </c:pt>
                <c:pt idx="11">
                  <c:v>48</c:v>
                </c:pt>
                <c:pt idx="12">
                  <c:v>16</c:v>
                </c:pt>
                <c:pt idx="13">
                  <c:v>8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147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F2FB-E3F3-4AAC-BF83-DB1365D438BB}" type="datetimeFigureOut">
              <a:rPr lang="zh-CN" altLang="en-US" smtClean="0"/>
              <a:t>2016/7/10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1258-988B-4D6A-B6BE-7267E1CB36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F2FB-E3F3-4AAC-BF83-DB1365D438BB}" type="datetimeFigureOut">
              <a:rPr lang="zh-CN" altLang="en-US" smtClean="0"/>
              <a:t>2016/7/10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1258-988B-4D6A-B6BE-7267E1CB36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F2FB-E3F3-4AAC-BF83-DB1365D438BB}" type="datetimeFigureOut">
              <a:rPr lang="zh-CN" altLang="en-US" smtClean="0"/>
              <a:t>2016/7/10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1258-988B-4D6A-B6BE-7267E1CB36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F2FB-E3F3-4AAC-BF83-DB1365D438BB}" type="datetimeFigureOut">
              <a:rPr lang="zh-CN" altLang="en-US" smtClean="0"/>
              <a:t>2016/7/10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1258-988B-4D6A-B6BE-7267E1CB36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F2FB-E3F3-4AAC-BF83-DB1365D438BB}" type="datetimeFigureOut">
              <a:rPr lang="zh-CN" altLang="en-US" smtClean="0"/>
              <a:t>2016/7/10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1258-988B-4D6A-B6BE-7267E1CB36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F2FB-E3F3-4AAC-BF83-DB1365D438BB}" type="datetimeFigureOut">
              <a:rPr lang="zh-CN" altLang="en-US" smtClean="0"/>
              <a:t>2016/7/10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1258-988B-4D6A-B6BE-7267E1CB361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F2FB-E3F3-4AAC-BF83-DB1365D438BB}" type="datetimeFigureOut">
              <a:rPr lang="zh-CN" altLang="en-US" smtClean="0"/>
              <a:t>2016/7/10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1258-988B-4D6A-B6BE-7267E1CB36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F2FB-E3F3-4AAC-BF83-DB1365D438BB}" type="datetimeFigureOut">
              <a:rPr lang="zh-CN" altLang="en-US" smtClean="0"/>
              <a:t>2016/7/10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1258-988B-4D6A-B6BE-7267E1CB36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F2FB-E3F3-4AAC-BF83-DB1365D438BB}" type="datetimeFigureOut">
              <a:rPr lang="zh-CN" altLang="en-US" smtClean="0"/>
              <a:t>2016/7/10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1258-988B-4D6A-B6BE-7267E1CB36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F2FB-E3F3-4AAC-BF83-DB1365D438BB}" type="datetimeFigureOut">
              <a:rPr lang="zh-CN" altLang="en-US" smtClean="0"/>
              <a:t>2016/7/10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9D1258-988B-4D6A-B6BE-7267E1CB36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F2FB-E3F3-4AAC-BF83-DB1365D438BB}" type="datetimeFigureOut">
              <a:rPr lang="zh-CN" altLang="en-US" smtClean="0"/>
              <a:t>2016/7/10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1258-988B-4D6A-B6BE-7267E1CB36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A5F2FB-E3F3-4AAC-BF83-DB1365D438BB}" type="datetimeFigureOut">
              <a:rPr lang="zh-CN" altLang="en-US" smtClean="0"/>
              <a:t>2016/7/10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F9D1258-988B-4D6A-B6BE-7267E1CB36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4.jpeg"/><Relationship Id="rId7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08584" y="1494964"/>
            <a:ext cx="7772400" cy="1372270"/>
          </a:xfrm>
        </p:spPr>
        <p:txBody>
          <a:bodyPr/>
          <a:lstStyle/>
          <a:p>
            <a:r>
              <a:rPr lang="en-US" altLang="zh-CN" sz="4000" b="1" smtClean="0">
                <a:latin typeface="Arial" pitchFamily="34" charset="0"/>
                <a:cs typeface="Arial" pitchFamily="34" charset="0"/>
              </a:rPr>
              <a:t>IEEE GRSS </a:t>
            </a:r>
            <a:r>
              <a:rPr lang="en-US" altLang="zh-CN" sz="4000" b="1" dirty="0" smtClean="0">
                <a:latin typeface="Arial" pitchFamily="34" charset="0"/>
                <a:cs typeface="Arial" pitchFamily="34" charset="0"/>
              </a:rPr>
              <a:t>Beijing Chapter</a:t>
            </a:r>
            <a:endParaRPr lang="zh-CN" alt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9" descr="new-grss-logo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066" y="39687"/>
            <a:ext cx="1760538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Gao\Desktop\U盘\常用文件\nssc_logo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0" t="28340" r="16249" b="33131"/>
          <a:stretch/>
        </p:blipFill>
        <p:spPr bwMode="auto">
          <a:xfrm>
            <a:off x="5940152" y="5740206"/>
            <a:ext cx="2672138" cy="104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http://img1.imgtn.bdimg.com/it/u=4263777197,3110402250&amp;fm=21&amp;gp=0.jpg"/>
          <p:cNvSpPr>
            <a:spLocks noChangeAspect="1" noChangeArrowheads="1"/>
          </p:cNvSpPr>
          <p:nvPr/>
        </p:nvSpPr>
        <p:spPr bwMode="auto">
          <a:xfrm>
            <a:off x="66675" y="-1222375"/>
            <a:ext cx="33813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10" descr="http://img1.imgtn.bdimg.com/it/u=4263777197,3110402250&amp;fm=21&amp;gp=0.jpg"/>
          <p:cNvSpPr>
            <a:spLocks noChangeAspect="1" noChangeArrowheads="1"/>
          </p:cNvSpPr>
          <p:nvPr/>
        </p:nvSpPr>
        <p:spPr bwMode="auto">
          <a:xfrm>
            <a:off x="219075" y="-1069975"/>
            <a:ext cx="33813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36" name="Picture 12" descr="http://tu.587766.com/p/2014-09-04/1843d30deb6ccad646c7114c70d2843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" y="-22779"/>
            <a:ext cx="296769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内容占位符 1"/>
          <p:cNvSpPr txBox="1">
            <a:spLocks/>
          </p:cNvSpPr>
          <p:nvPr/>
        </p:nvSpPr>
        <p:spPr>
          <a:xfrm>
            <a:off x="1616473" y="4005064"/>
            <a:ext cx="7520940" cy="3579849"/>
          </a:xfrm>
          <a:prstGeom prst="rect">
            <a:avLst/>
          </a:prstGeom>
        </p:spPr>
        <p:txBody>
          <a:bodyPr vert="horz" lIns="91440" tIns="9144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</p:txBody>
      </p:sp>
      <p:sp>
        <p:nvSpPr>
          <p:cNvPr id="24" name="标题 1"/>
          <p:cNvSpPr txBox="1">
            <a:spLocks/>
          </p:cNvSpPr>
          <p:nvPr/>
        </p:nvSpPr>
        <p:spPr>
          <a:xfrm>
            <a:off x="1540224" y="3699057"/>
            <a:ext cx="6840760" cy="1872208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altLang="zh-CN" sz="4000" b="1" cap="none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altLang="zh-CN" sz="2800" cap="none" dirty="0" smtClean="0">
                <a:latin typeface="Arial" pitchFamily="34" charset="0"/>
                <a:cs typeface="Arial" pitchFamily="34" charset="0"/>
              </a:rPr>
              <a:t>Presented by : </a:t>
            </a:r>
            <a:r>
              <a:rPr lang="en-US" altLang="zh-CN" sz="2800" cap="none" dirty="0" err="1" smtClean="0">
                <a:latin typeface="Arial" pitchFamily="34" charset="0"/>
                <a:cs typeface="Arial" pitchFamily="34" charset="0"/>
              </a:rPr>
              <a:t>Xiaolong</a:t>
            </a:r>
            <a:r>
              <a:rPr lang="en-US" altLang="zh-CN" sz="2800" cap="none" dirty="0" smtClean="0">
                <a:latin typeface="Arial" pitchFamily="34" charset="0"/>
                <a:cs typeface="Arial" pitchFamily="34" charset="0"/>
              </a:rPr>
              <a:t> DONG</a:t>
            </a:r>
          </a:p>
          <a:p>
            <a:pPr algn="r"/>
            <a:r>
              <a:rPr lang="en-US" altLang="zh-CN" sz="2800" cap="none" dirty="0" smtClean="0">
                <a:latin typeface="Arial" pitchFamily="34" charset="0"/>
                <a:cs typeface="Arial" pitchFamily="34" charset="0"/>
              </a:rPr>
              <a:t>On behalf of Prof. Ji Wu</a:t>
            </a:r>
          </a:p>
          <a:p>
            <a:pPr algn="r"/>
            <a:r>
              <a:rPr lang="en-US" altLang="zh-CN" sz="2800" cap="none" dirty="0" smtClean="0">
                <a:latin typeface="Arial" pitchFamily="34" charset="0"/>
                <a:cs typeface="Arial" pitchFamily="34" charset="0"/>
              </a:rPr>
              <a:t>                                                       </a:t>
            </a:r>
          </a:p>
          <a:p>
            <a:pPr algn="r"/>
            <a:r>
              <a:rPr lang="en-US" altLang="zh-CN" sz="2800" cap="none" dirty="0" smtClean="0">
                <a:latin typeface="Arial" pitchFamily="34" charset="0"/>
                <a:cs typeface="Arial" pitchFamily="34" charset="0"/>
              </a:rPr>
              <a:t>July 10, 2016</a:t>
            </a:r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257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4176464"/>
          </a:xfrm>
          <a:noFill/>
          <a:ln w="25400">
            <a:noFill/>
            <a:bevel/>
          </a:ln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4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Involvement </a:t>
            </a:r>
            <a:r>
              <a:rPr lang="en-US" altLang="zh-CN" sz="2400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in GRSS meetings</a:t>
            </a:r>
            <a:endParaRPr lang="zh-CN" altLang="zh-CN" sz="2400" dirty="0">
              <a:solidFill>
                <a:srgbClr val="FF0000"/>
              </a:solidFill>
              <a:latin typeface="Palatino Linotype" pitchFamily="18" charset="0"/>
              <a:cs typeface="Arial" pitchFamily="34" charset="0"/>
            </a:endParaRPr>
          </a:p>
          <a:p>
            <a:pPr lvl="0">
              <a:buFont typeface="Wingdings" pitchFamily="2" charset="2"/>
              <a:buChar char="l"/>
            </a:pPr>
            <a:r>
              <a:rPr lang="en-US" altLang="zh-CN" sz="2000" b="0" dirty="0">
                <a:latin typeface="Palatino Linotype" pitchFamily="18" charset="0"/>
              </a:rPr>
              <a:t>Prof. Wu </a:t>
            </a:r>
            <a:r>
              <a:rPr lang="en-US" altLang="zh-CN" sz="2000" b="0" dirty="0" err="1">
                <a:latin typeface="Palatino Linotype" pitchFamily="18" charset="0"/>
              </a:rPr>
              <a:t>Ji</a:t>
            </a:r>
            <a:r>
              <a:rPr lang="en-US" altLang="zh-CN" sz="2000" b="0" dirty="0">
                <a:latin typeface="Palatino Linotype" pitchFamily="18" charset="0"/>
              </a:rPr>
              <a:t>, Chair of GRSS Beijing Chapter participated in the Chairs Strategic meeting on July 26, 2015 and presented Beijing Chapter’s activities plus a very brief introduction of IGARSS 2016.</a:t>
            </a:r>
            <a:endParaRPr lang="zh-CN" altLang="zh-CN" sz="2000" b="0" dirty="0">
              <a:latin typeface="Palatino Linotype" pitchFamily="18" charset="0"/>
            </a:endParaRPr>
          </a:p>
          <a:p>
            <a:pPr lvl="0">
              <a:buFont typeface="Wingdings" pitchFamily="2" charset="2"/>
              <a:buChar char="l"/>
            </a:pPr>
            <a:r>
              <a:rPr lang="en-US" altLang="zh-CN" sz="2000" b="0" dirty="0">
                <a:latin typeface="Palatino Linotype" pitchFamily="18" charset="0"/>
              </a:rPr>
              <a:t>Prof. Wu </a:t>
            </a:r>
            <a:r>
              <a:rPr lang="en-US" altLang="zh-CN" sz="2000" b="0" dirty="0" err="1">
                <a:latin typeface="Palatino Linotype" pitchFamily="18" charset="0"/>
              </a:rPr>
              <a:t>Ji</a:t>
            </a:r>
            <a:r>
              <a:rPr lang="en-US" altLang="zh-CN" sz="2000" b="0" dirty="0">
                <a:latin typeface="Palatino Linotype" pitchFamily="18" charset="0"/>
              </a:rPr>
              <a:t> also attended </a:t>
            </a:r>
            <a:r>
              <a:rPr lang="en-US" altLang="zh-CN" sz="2000" b="0" dirty="0" err="1">
                <a:latin typeface="Palatino Linotype" pitchFamily="18" charset="0"/>
              </a:rPr>
              <a:t>AdCom</a:t>
            </a:r>
            <a:r>
              <a:rPr lang="en-US" altLang="zh-CN" sz="2000" b="0" dirty="0">
                <a:latin typeface="Palatino Linotype" pitchFamily="18" charset="0"/>
              </a:rPr>
              <a:t> meeting held 6-8 November, 2015 in Michigan, USA. During the meeting, he delivered a detailed report of the progress of IGARSS 2016.</a:t>
            </a:r>
            <a:endParaRPr lang="zh-CN" altLang="zh-CN" sz="2000" b="0" dirty="0">
              <a:latin typeface="Palatino Linotype" pitchFamily="18" charset="0"/>
            </a:endParaRPr>
          </a:p>
          <a:p>
            <a:pPr lvl="0">
              <a:buFont typeface="Wingdings" pitchFamily="2" charset="2"/>
              <a:buChar char="l"/>
            </a:pPr>
            <a:r>
              <a:rPr lang="en-US" altLang="zh-CN" sz="2000" b="0" dirty="0">
                <a:latin typeface="Palatino Linotype" pitchFamily="18" charset="0"/>
              </a:rPr>
              <a:t>Prof. Shi </a:t>
            </a:r>
            <a:r>
              <a:rPr lang="en-US" altLang="zh-CN" sz="2000" b="0" dirty="0" err="1">
                <a:latin typeface="Palatino Linotype" pitchFamily="18" charset="0"/>
              </a:rPr>
              <a:t>Jiancheng</a:t>
            </a:r>
            <a:r>
              <a:rPr lang="en-US" altLang="zh-CN" sz="2000" b="0" dirty="0">
                <a:latin typeface="Palatino Linotype" pitchFamily="18" charset="0"/>
              </a:rPr>
              <a:t>, </a:t>
            </a:r>
            <a:r>
              <a:rPr lang="en-US" altLang="zh-CN" sz="2000" b="0" dirty="0" smtClean="0">
                <a:latin typeface="Palatino Linotype" pitchFamily="18" charset="0"/>
              </a:rPr>
              <a:t>GRSS </a:t>
            </a:r>
            <a:r>
              <a:rPr lang="en-US" altLang="zh-CN" sz="2000" b="0" dirty="0" err="1" smtClean="0">
                <a:latin typeface="Palatino Linotype" pitchFamily="18" charset="0"/>
              </a:rPr>
              <a:t>AdCom</a:t>
            </a:r>
            <a:r>
              <a:rPr lang="en-US" altLang="zh-CN" sz="2000" b="0" dirty="0" smtClean="0">
                <a:latin typeface="Palatino Linotype" pitchFamily="18" charset="0"/>
              </a:rPr>
              <a:t> member and vice </a:t>
            </a:r>
            <a:r>
              <a:rPr lang="en-US" altLang="zh-CN" sz="2000" b="0" dirty="0">
                <a:latin typeface="Palatino Linotype" pitchFamily="18" charset="0"/>
              </a:rPr>
              <a:t>chair of GRSS Beijing Chapter participated in the </a:t>
            </a:r>
            <a:r>
              <a:rPr lang="en-US" altLang="zh-CN" sz="2000" b="0" dirty="0" err="1">
                <a:latin typeface="Palatino Linotype" pitchFamily="18" charset="0"/>
              </a:rPr>
              <a:t>AdCom</a:t>
            </a:r>
            <a:r>
              <a:rPr lang="en-US" altLang="zh-CN" sz="2000" b="0" dirty="0">
                <a:latin typeface="Palatino Linotype" pitchFamily="18" charset="0"/>
              </a:rPr>
              <a:t> meeting held both in March and November, 2015.</a:t>
            </a:r>
            <a:endParaRPr lang="zh-CN" altLang="zh-CN" sz="2000" b="0" dirty="0">
              <a:latin typeface="Palatino Linotype" pitchFamily="18" charset="0"/>
            </a:endParaRPr>
          </a:p>
          <a:p>
            <a:pPr lvl="0">
              <a:buFont typeface="Wingdings" pitchFamily="2" charset="2"/>
              <a:buChar char="l"/>
            </a:pPr>
            <a:r>
              <a:rPr lang="en-US" altLang="zh-CN" sz="2000" b="0" dirty="0">
                <a:latin typeface="Palatino Linotype" pitchFamily="18" charset="0"/>
              </a:rPr>
              <a:t>Co-organizing the preparation meeting of IGARSS 2016 as well as undertaking the specific tasks related to IGARSS 2016 such as the publicity, sponsorship, exhibitions </a:t>
            </a:r>
            <a:r>
              <a:rPr lang="en-US" altLang="zh-CN" sz="2000" b="0" dirty="0" smtClean="0">
                <a:latin typeface="Palatino Linotype" pitchFamily="18" charset="0"/>
              </a:rPr>
              <a:t>etc</a:t>
            </a:r>
            <a:r>
              <a:rPr lang="en-US" altLang="zh-CN" sz="2000" b="0" dirty="0">
                <a:latin typeface="Palatino Linotype" pitchFamily="18" charset="0"/>
              </a:rPr>
              <a:t>.</a:t>
            </a:r>
            <a:endParaRPr lang="en-US" altLang="zh-CN" b="0" dirty="0"/>
          </a:p>
          <a:p>
            <a:pPr marL="0" indent="0"/>
            <a:endParaRPr lang="en-US" altLang="zh-CN" b="0" dirty="0" smtClean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771800" y="360080"/>
            <a:ext cx="5884386" cy="548640"/>
          </a:xfrm>
          <a:noFill/>
          <a:ln w="25400">
            <a:solidFill>
              <a:srgbClr val="FFC000"/>
            </a:solidFill>
            <a:bevel/>
          </a:ln>
        </p:spPr>
        <p:txBody>
          <a:bodyPr/>
          <a:lstStyle/>
          <a:p>
            <a:r>
              <a:rPr lang="en-US" altLang="zh-CN" b="1" cap="none" dirty="0" smtClean="0">
                <a:latin typeface="Arial" pitchFamily="34" charset="0"/>
                <a:cs typeface="Arial" pitchFamily="34" charset="0"/>
              </a:rPr>
              <a:t>      Chapter </a:t>
            </a:r>
            <a:r>
              <a:rPr lang="en-US" altLang="zh-CN" b="1" cap="none" dirty="0">
                <a:latin typeface="Arial" pitchFamily="34" charset="0"/>
                <a:cs typeface="Arial" pitchFamily="34" charset="0"/>
              </a:rPr>
              <a:t>Activities since 2015</a:t>
            </a:r>
            <a:endParaRPr lang="zh-CN" altLang="en-US" b="1" cap="non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97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875203" y="404664"/>
            <a:ext cx="5884386" cy="548640"/>
          </a:xfrm>
          <a:noFill/>
          <a:ln w="25400">
            <a:solidFill>
              <a:srgbClr val="FFC000"/>
            </a:solidFill>
            <a:bevel/>
          </a:ln>
        </p:spPr>
        <p:txBody>
          <a:bodyPr/>
          <a:lstStyle/>
          <a:p>
            <a:r>
              <a:rPr lang="en-US" altLang="zh-CN" b="1" cap="none" dirty="0" smtClean="0">
                <a:latin typeface="Arial" pitchFamily="34" charset="0"/>
                <a:cs typeface="Arial" pitchFamily="34" charset="0"/>
              </a:rPr>
              <a:t>      Chapter </a:t>
            </a:r>
            <a:r>
              <a:rPr lang="en-US" altLang="zh-CN" b="1" cap="none" dirty="0">
                <a:latin typeface="Arial" pitchFamily="34" charset="0"/>
                <a:cs typeface="Arial" pitchFamily="34" charset="0"/>
              </a:rPr>
              <a:t>Activities since 2015</a:t>
            </a:r>
            <a:endParaRPr lang="zh-CN" altLang="en-US" b="1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467544" y="1628800"/>
            <a:ext cx="8292045" cy="2736304"/>
          </a:xfr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SzPct val="80000"/>
              <a:buNone/>
            </a:pPr>
            <a:r>
              <a:rPr lang="en-US" altLang="zh-CN" dirty="0" smtClean="0">
                <a:latin typeface="+mj-ea"/>
                <a:ea typeface="+mj-ea"/>
              </a:rPr>
              <a:t>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SzPct val="80000"/>
              <a:buNone/>
            </a:pPr>
            <a:r>
              <a:rPr lang="en-US" altLang="zh-CN" sz="3200" dirty="0" smtClean="0">
                <a:solidFill>
                  <a:srgbClr val="FFFF00"/>
                </a:solidFill>
                <a:latin typeface="+mj-ea"/>
                <a:ea typeface="+mj-ea"/>
              </a:rPr>
              <a:t>2015 IEEE GRSS Chapter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SzPct val="80000"/>
              <a:buNone/>
            </a:pPr>
            <a:r>
              <a:rPr lang="en-US" altLang="zh-CN" sz="3200" dirty="0" smtClean="0">
                <a:solidFill>
                  <a:srgbClr val="FFFF00"/>
                </a:solidFill>
                <a:latin typeface="+mj-ea"/>
                <a:ea typeface="+mj-ea"/>
              </a:rPr>
              <a:t>Excellence AWARD</a:t>
            </a:r>
            <a:endParaRPr lang="zh-CN" altLang="en-US" sz="3200" dirty="0" smtClean="0">
              <a:solidFill>
                <a:srgbClr val="FFFF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8215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989650"/>
            <a:ext cx="9036496" cy="4176464"/>
          </a:xfrm>
          <a:noFill/>
          <a:ln w="25400">
            <a:noFill/>
            <a:bevel/>
          </a:ln>
        </p:spPr>
        <p:txBody>
          <a:bodyPr>
            <a:normAutofit/>
          </a:bodyPr>
          <a:lstStyle/>
          <a:p>
            <a:pPr marL="0" lvl="0" indent="0"/>
            <a:r>
              <a:rPr lang="en-US" altLang="zh-CN" sz="2400" dirty="0">
                <a:solidFill>
                  <a:srgbClr val="C00000"/>
                </a:solidFill>
                <a:latin typeface="Palatino Linotype" pitchFamily="18" charset="0"/>
              </a:rPr>
              <a:t>IEEE GRSS Chapter Chair Meeting in China </a:t>
            </a:r>
            <a:endParaRPr lang="en-US" altLang="zh-CN" sz="2400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pPr marL="0" lvl="0" indent="0"/>
            <a:r>
              <a:rPr lang="en-US" altLang="zh-CN" sz="2400" b="0" dirty="0">
                <a:solidFill>
                  <a:srgbClr val="C00000"/>
                </a:solidFill>
                <a:latin typeface="Palatino Linotype" pitchFamily="18" charset="0"/>
              </a:rPr>
              <a:t>  </a:t>
            </a:r>
            <a:r>
              <a:rPr lang="en-US" altLang="zh-CN" sz="2400" b="0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n-US" altLang="zh-CN" dirty="0" smtClean="0"/>
              <a:t>( </a:t>
            </a:r>
            <a:r>
              <a:rPr lang="en-US" altLang="zh-CN" dirty="0" smtClean="0">
                <a:latin typeface="Palatino Linotype" pitchFamily="18" charset="0"/>
              </a:rPr>
              <a:t>April 23, 2016, Beijing)</a:t>
            </a:r>
          </a:p>
          <a:p>
            <a:r>
              <a:rPr lang="en-US" altLang="zh-CN" b="0" dirty="0">
                <a:latin typeface="Palatino Linotype" pitchFamily="18" charset="0"/>
              </a:rPr>
              <a:t> </a:t>
            </a:r>
            <a:r>
              <a:rPr lang="en-US" altLang="zh-CN" b="0" dirty="0" smtClean="0">
                <a:latin typeface="Palatino Linotype" pitchFamily="18" charset="0"/>
              </a:rPr>
              <a:t>    Chair</a:t>
            </a:r>
            <a:r>
              <a:rPr lang="en-US" altLang="zh-CN" b="0" dirty="0">
                <a:latin typeface="Palatino Linotype" pitchFamily="18" charset="0"/>
              </a:rPr>
              <a:t>:  Prof. WU </a:t>
            </a:r>
            <a:r>
              <a:rPr lang="en-US" altLang="zh-CN" b="0" dirty="0" err="1">
                <a:latin typeface="Palatino Linotype" pitchFamily="18" charset="0"/>
              </a:rPr>
              <a:t>Ji</a:t>
            </a:r>
            <a:r>
              <a:rPr lang="en-US" altLang="zh-CN" b="0" dirty="0">
                <a:latin typeface="Palatino Linotype" pitchFamily="18" charset="0"/>
              </a:rPr>
              <a:t>, Chair of GRSS Beijing Chapter</a:t>
            </a:r>
            <a:endParaRPr lang="zh-CN" altLang="zh-CN" b="0" dirty="0">
              <a:latin typeface="Palatino Linotype" pitchFamily="18" charset="0"/>
            </a:endParaRPr>
          </a:p>
          <a:p>
            <a:r>
              <a:rPr lang="en-US" altLang="zh-CN" b="0" dirty="0" smtClean="0">
                <a:latin typeface="Palatino Linotype" pitchFamily="18" charset="0"/>
              </a:rPr>
              <a:t>     Attendances</a:t>
            </a:r>
            <a:r>
              <a:rPr lang="en-US" altLang="zh-CN" b="0" dirty="0">
                <a:latin typeface="Palatino Linotype" pitchFamily="18" charset="0"/>
              </a:rPr>
              <a:t>:  </a:t>
            </a:r>
            <a:endParaRPr lang="en-US" altLang="zh-CN" b="0" dirty="0" smtClean="0">
              <a:latin typeface="Palatino Linotype" pitchFamily="18" charset="0"/>
            </a:endParaRPr>
          </a:p>
          <a:p>
            <a:r>
              <a:rPr lang="en-US" altLang="zh-CN" b="0" dirty="0" smtClean="0">
                <a:latin typeface="Palatino Linotype" pitchFamily="18" charset="0"/>
              </a:rPr>
              <a:t>            Chairs/Vice Chairs</a:t>
            </a:r>
            <a:r>
              <a:rPr lang="en-US" altLang="zh-CN" b="0" dirty="0">
                <a:latin typeface="Palatino Linotype" pitchFamily="18" charset="0"/>
              </a:rPr>
              <a:t> </a:t>
            </a:r>
            <a:r>
              <a:rPr lang="en-US" altLang="zh-CN" b="0" dirty="0" smtClean="0">
                <a:latin typeface="Palatino Linotype" pitchFamily="18" charset="0"/>
              </a:rPr>
              <a:t>of GRSS Chapters in China</a:t>
            </a:r>
            <a:endParaRPr lang="zh-CN" altLang="zh-CN" b="0" dirty="0">
              <a:latin typeface="Palatino Linotype" pitchFamily="18" charset="0"/>
            </a:endParaRPr>
          </a:p>
          <a:p>
            <a:r>
              <a:rPr lang="en-US" altLang="zh-CN" b="0" dirty="0" smtClean="0">
                <a:latin typeface="Palatino Linotype" pitchFamily="18" charset="0"/>
              </a:rPr>
              <a:t>            </a:t>
            </a:r>
            <a:r>
              <a:rPr lang="en-US" altLang="zh-CN" b="0" dirty="0">
                <a:latin typeface="Palatino Linotype" pitchFamily="18" charset="0"/>
              </a:rPr>
              <a:t>Contact persons of potential Chapter</a:t>
            </a:r>
          </a:p>
          <a:p>
            <a:r>
              <a:rPr lang="en-US" altLang="zh-CN" b="0" dirty="0" smtClean="0">
                <a:latin typeface="Palatino Linotype" pitchFamily="18" charset="0"/>
              </a:rPr>
              <a:t>            IGARSS 2016 </a:t>
            </a:r>
            <a:r>
              <a:rPr lang="en-US" altLang="zh-CN" b="0" dirty="0">
                <a:latin typeface="Palatino Linotype" pitchFamily="18" charset="0"/>
              </a:rPr>
              <a:t>Local Organization </a:t>
            </a:r>
            <a:r>
              <a:rPr lang="en-US" altLang="zh-CN" b="0" dirty="0" smtClean="0">
                <a:latin typeface="Palatino Linotype" pitchFamily="18" charset="0"/>
              </a:rPr>
              <a:t>Committee</a:t>
            </a:r>
            <a:endParaRPr lang="zh-CN" altLang="zh-CN" b="0" dirty="0">
              <a:latin typeface="Palatino Linotype" pitchFamily="18" charset="0"/>
            </a:endParaRPr>
          </a:p>
          <a:p>
            <a:r>
              <a:rPr lang="en-US" altLang="zh-CN" b="0" dirty="0" smtClean="0">
                <a:latin typeface="Palatino Linotype" pitchFamily="18" charset="0"/>
              </a:rPr>
              <a:t>            Representative </a:t>
            </a:r>
            <a:r>
              <a:rPr lang="en-US" altLang="zh-CN" b="0" dirty="0">
                <a:latin typeface="Palatino Linotype" pitchFamily="18" charset="0"/>
              </a:rPr>
              <a:t>of IEEE Beijing </a:t>
            </a:r>
            <a:r>
              <a:rPr lang="en-US" altLang="zh-CN" b="0" dirty="0" smtClean="0">
                <a:latin typeface="Palatino Linotype" pitchFamily="18" charset="0"/>
              </a:rPr>
              <a:t>Office</a:t>
            </a:r>
            <a:endParaRPr lang="zh-CN" altLang="zh-CN" b="0" dirty="0">
              <a:latin typeface="Palatino Linotype" pitchFamily="18" charset="0"/>
            </a:endParaRPr>
          </a:p>
          <a:p>
            <a:r>
              <a:rPr lang="en-US" altLang="zh-CN" b="0" dirty="0" smtClean="0">
                <a:latin typeface="Palatino Linotype" pitchFamily="18" charset="0"/>
              </a:rPr>
              <a:t>    Topics:</a:t>
            </a:r>
          </a:p>
          <a:p>
            <a:r>
              <a:rPr lang="en-US" altLang="zh-CN" b="0" dirty="0">
                <a:latin typeface="Palatino Linotype" pitchFamily="18" charset="0"/>
              </a:rPr>
              <a:t> </a:t>
            </a:r>
            <a:r>
              <a:rPr lang="en-US" altLang="zh-CN" b="0" dirty="0" smtClean="0">
                <a:latin typeface="Palatino Linotype" pitchFamily="18" charset="0"/>
              </a:rPr>
              <a:t>        Promotion of IGARSS 2016; Promotion of GRSS membership; Promotion of GRSS Chapters.</a:t>
            </a:r>
          </a:p>
          <a:p>
            <a:r>
              <a:rPr lang="en-US" altLang="zh-CN" b="0" dirty="0">
                <a:latin typeface="Palatino Linotype" pitchFamily="18" charset="0"/>
              </a:rPr>
              <a:t> </a:t>
            </a:r>
            <a:r>
              <a:rPr lang="en-US" altLang="zh-CN" b="0" dirty="0" smtClean="0">
                <a:latin typeface="Palatino Linotype" pitchFamily="18" charset="0"/>
              </a:rPr>
              <a:t>    Next Meeting:  September, 2016</a:t>
            </a:r>
            <a:endParaRPr lang="zh-CN" altLang="zh-CN" b="0" dirty="0">
              <a:latin typeface="Palatino Linotype" pitchFamily="18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903881" y="276975"/>
            <a:ext cx="5884386" cy="548640"/>
          </a:xfrm>
          <a:noFill/>
          <a:ln w="25400">
            <a:solidFill>
              <a:srgbClr val="FFC000"/>
            </a:solidFill>
            <a:bevel/>
          </a:ln>
        </p:spPr>
        <p:txBody>
          <a:bodyPr/>
          <a:lstStyle/>
          <a:p>
            <a:r>
              <a:rPr lang="en-US" altLang="zh-CN" b="1" cap="none" dirty="0" smtClean="0">
                <a:latin typeface="Arial" pitchFamily="34" charset="0"/>
                <a:cs typeface="Arial" pitchFamily="34" charset="0"/>
              </a:rPr>
              <a:t>      Chapter </a:t>
            </a:r>
            <a:r>
              <a:rPr lang="en-US" altLang="zh-CN" b="1" cap="none" dirty="0">
                <a:latin typeface="Arial" pitchFamily="34" charset="0"/>
                <a:cs typeface="Arial" pitchFamily="34" charset="0"/>
              </a:rPr>
              <a:t>Activities since 2015</a:t>
            </a:r>
            <a:endParaRPr lang="zh-CN" altLang="en-US" b="1" cap="non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Gao\Desktop\U盘\待办\Beijing Chapter\chapter promotion meeting\照片\选\IMG_41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6800" y="-13030200"/>
            <a:ext cx="27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ao\Desktop\U盘\待办\Beijing Chapter\chapter promotion meeting\照片\选\IMG_41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6800" y="-13030200"/>
            <a:ext cx="5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 descr="C:\Users\Gao\Desktop\U盘\待办\Beijing Chapter\chapter promotion meeting\照片\选\IMG_410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16832"/>
            <a:ext cx="3483151" cy="2322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858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4176464"/>
          </a:xfrm>
          <a:noFill/>
          <a:ln w="25400">
            <a:noFill/>
            <a:bevel/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000" dirty="0" smtClean="0">
                <a:latin typeface="Palatino Linotype" pitchFamily="18" charset="0"/>
              </a:rPr>
              <a:t>Report on Activities by Beijing Chapter </a:t>
            </a:r>
          </a:p>
          <a:p>
            <a:pPr marL="0" indent="0"/>
            <a:r>
              <a:rPr lang="en-US" altLang="zh-CN" sz="2000" dirty="0">
                <a:latin typeface="Palatino Linotype" pitchFamily="18" charset="0"/>
              </a:rPr>
              <a:t> </a:t>
            </a:r>
            <a:r>
              <a:rPr lang="en-US" altLang="zh-CN" sz="2000" dirty="0" smtClean="0">
                <a:latin typeface="Palatino Linotype" pitchFamily="18" charset="0"/>
              </a:rPr>
              <a:t>     will be </a:t>
            </a:r>
            <a:r>
              <a:rPr lang="en-US" altLang="zh-CN" sz="2000" b="0" dirty="0" smtClean="0">
                <a:latin typeface="Palatino Linotype" pitchFamily="18" charset="0"/>
              </a:rPr>
              <a:t>published </a:t>
            </a:r>
            <a:r>
              <a:rPr lang="en-US" altLang="zh-CN" sz="2000" b="0" dirty="0">
                <a:latin typeface="Palatino Linotype" pitchFamily="18" charset="0"/>
              </a:rPr>
              <a:t>in December </a:t>
            </a:r>
            <a:r>
              <a:rPr lang="en-US" altLang="zh-CN" sz="2000" b="0" dirty="0" smtClean="0">
                <a:latin typeface="Palatino Linotype" pitchFamily="18" charset="0"/>
              </a:rPr>
              <a:t>2016 </a:t>
            </a:r>
            <a:r>
              <a:rPr lang="en-US" altLang="zh-CN" sz="2000" dirty="0" smtClean="0">
                <a:latin typeface="Palatino Linotype" pitchFamily="18" charset="0"/>
              </a:rPr>
              <a:t>in </a:t>
            </a:r>
          </a:p>
          <a:p>
            <a:pPr marL="0" indent="0"/>
            <a:r>
              <a:rPr lang="en-US" altLang="zh-CN" sz="2000" dirty="0">
                <a:latin typeface="Palatino Linotype" pitchFamily="18" charset="0"/>
              </a:rPr>
              <a:t> </a:t>
            </a:r>
            <a:r>
              <a:rPr lang="en-US" altLang="zh-CN" sz="2000" dirty="0" smtClean="0">
                <a:latin typeface="Palatino Linotype" pitchFamily="18" charset="0"/>
              </a:rPr>
              <a:t>     IEEE Geoscience and Remote Sensing </a:t>
            </a:r>
          </a:p>
          <a:p>
            <a:pPr marL="0" indent="0"/>
            <a:r>
              <a:rPr lang="en-US" altLang="zh-CN" sz="2000" dirty="0">
                <a:latin typeface="Palatino Linotype" pitchFamily="18" charset="0"/>
              </a:rPr>
              <a:t> </a:t>
            </a:r>
            <a:r>
              <a:rPr lang="en-US" altLang="zh-CN" sz="2000" dirty="0" smtClean="0">
                <a:latin typeface="Palatino Linotype" pitchFamily="18" charset="0"/>
              </a:rPr>
              <a:t>     Magazine ( GRSM)</a:t>
            </a:r>
          </a:p>
          <a:p>
            <a:pPr marL="0" lvl="0" indent="0"/>
            <a:endParaRPr lang="en-US" altLang="zh-CN" b="0" dirty="0">
              <a:latin typeface="Palatino Linotype" pitchFamily="18" charset="0"/>
            </a:endParaRPr>
          </a:p>
          <a:p>
            <a:pPr marL="0" lvl="0" indent="0"/>
            <a:r>
              <a:rPr lang="en-US" altLang="zh-CN" sz="2800" b="0" dirty="0" smtClean="0">
                <a:solidFill>
                  <a:srgbClr val="FF0000"/>
                </a:solidFill>
                <a:latin typeface="Palatino Linotype" pitchFamily="18" charset="0"/>
              </a:rPr>
              <a:t>   </a:t>
            </a:r>
            <a:endParaRPr lang="en-US" altLang="zh-CN" sz="2800" b="0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915816" y="344529"/>
            <a:ext cx="5884386" cy="548640"/>
          </a:xfrm>
          <a:noFill/>
          <a:ln w="25400">
            <a:solidFill>
              <a:srgbClr val="FFC000"/>
            </a:solidFill>
            <a:bevel/>
          </a:ln>
        </p:spPr>
        <p:txBody>
          <a:bodyPr/>
          <a:lstStyle/>
          <a:p>
            <a:r>
              <a:rPr lang="en-US" altLang="zh-CN" b="1" cap="none" dirty="0" smtClean="0">
                <a:latin typeface="Arial" pitchFamily="34" charset="0"/>
                <a:cs typeface="Arial" pitchFamily="34" charset="0"/>
              </a:rPr>
              <a:t>      Chapter </a:t>
            </a:r>
            <a:r>
              <a:rPr lang="en-US" altLang="zh-CN" b="1" cap="none" dirty="0">
                <a:latin typeface="Arial" pitchFamily="34" charset="0"/>
                <a:cs typeface="Arial" pitchFamily="34" charset="0"/>
              </a:rPr>
              <a:t>Activities since 2015</a:t>
            </a:r>
            <a:endParaRPr lang="zh-CN" altLang="en-US" b="1" cap="non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Gao\Desktop\U盘\待办\Beijing Chapter\chapter promotion meeting\照片\选\IMG_41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6800" y="-13030200"/>
            <a:ext cx="27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ao\Desktop\U盘\待办\Beijing Chapter\chapter promotion meeting\照片\选\IMG_41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6800" y="-13030200"/>
            <a:ext cx="5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54163" y="2619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/>
            </a:r>
            <a:b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</a:b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10" name="Picture 9" descr="C:\Users\melbac\Desktop\GRS Magazine\March 20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79510"/>
            <a:ext cx="2838106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97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4176464"/>
          </a:xfrm>
          <a:noFill/>
          <a:ln w="25400">
            <a:noFill/>
            <a:bevel/>
          </a:ln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Co-organizing IGARSS  2016</a:t>
            </a:r>
            <a:endParaRPr lang="zh-CN" altLang="zh-CN" sz="2400" dirty="0">
              <a:solidFill>
                <a:srgbClr val="FF0000"/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724317" y="330932"/>
            <a:ext cx="5884386" cy="548640"/>
          </a:xfrm>
          <a:noFill/>
          <a:ln w="25400">
            <a:solidFill>
              <a:srgbClr val="FFC000"/>
            </a:solidFill>
            <a:bevel/>
          </a:ln>
        </p:spPr>
        <p:txBody>
          <a:bodyPr/>
          <a:lstStyle/>
          <a:p>
            <a:r>
              <a:rPr lang="en-US" altLang="zh-CN" b="1" cap="none" dirty="0" smtClean="0">
                <a:latin typeface="Arial" pitchFamily="34" charset="0"/>
                <a:cs typeface="Arial" pitchFamily="34" charset="0"/>
              </a:rPr>
              <a:t>      Chapter </a:t>
            </a:r>
            <a:r>
              <a:rPr lang="en-US" altLang="zh-CN" b="1" cap="none" dirty="0">
                <a:latin typeface="Arial" pitchFamily="34" charset="0"/>
                <a:cs typeface="Arial" pitchFamily="34" charset="0"/>
              </a:rPr>
              <a:t>Activities since 2015</a:t>
            </a:r>
            <a:endParaRPr lang="zh-CN" altLang="en-US" b="1" cap="non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Gao\Desktop\U盘\待办\Beijing Chapter\chapter promotion meeting\照片\选\IMG_41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6800" y="-13030200"/>
            <a:ext cx="27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ao\Desktop\U盘\待办\Beijing Chapter\chapter promotion meeting\照片\选\IMG_41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6800" y="-13030200"/>
            <a:ext cx="5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4" r="22874"/>
          <a:stretch/>
        </p:blipFill>
        <p:spPr>
          <a:xfrm>
            <a:off x="611560" y="1916832"/>
            <a:ext cx="7992888" cy="2993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115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 txBox="1">
            <a:spLocks/>
          </p:cNvSpPr>
          <p:nvPr/>
        </p:nvSpPr>
        <p:spPr>
          <a:xfrm>
            <a:off x="1619672" y="764704"/>
            <a:ext cx="3024336" cy="66111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spcBef>
                <a:spcPts val="0"/>
              </a:spcBef>
              <a:buSzPct val="80000"/>
              <a:buNone/>
            </a:pPr>
            <a:r>
              <a:rPr lang="en-US" altLang="zh-CN" b="1" dirty="0" smtClean="0">
                <a:solidFill>
                  <a:schemeClr val="accent1"/>
                </a:solidFill>
                <a:latin typeface="Palatino Linotype" pitchFamily="18" charset="0"/>
                <a:ea typeface="Arial Unicode MS" pitchFamily="34" charset="-122"/>
                <a:cs typeface="Arial Unicode MS" pitchFamily="34" charset="-122"/>
              </a:rPr>
              <a:t>Registration status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423037"/>
              </p:ext>
            </p:extLst>
          </p:nvPr>
        </p:nvGraphicFramePr>
        <p:xfrm>
          <a:off x="4572000" y="836712"/>
          <a:ext cx="4104456" cy="87585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27487"/>
                <a:gridCol w="1376969"/>
              </a:tblGrid>
              <a:tr h="437927"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latin typeface="Palatino Linotype" panose="02040502050505030304" pitchFamily="18" charset="0"/>
                        </a:rPr>
                        <a:t>Numbers</a:t>
                      </a:r>
                      <a:endParaRPr lang="zh-CN" altLang="en-US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latin typeface="Palatino Linotype" panose="02040502050505030304" pitchFamily="18" charset="0"/>
                        </a:rPr>
                        <a:t>1813</a:t>
                      </a:r>
                    </a:p>
                  </a:txBody>
                  <a:tcPr/>
                </a:tc>
              </a:tr>
              <a:tr h="437927"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latin typeface="Palatino Linotype" panose="02040502050505030304" pitchFamily="18" charset="0"/>
                        </a:rPr>
                        <a:t>Countries and Regions</a:t>
                      </a:r>
                      <a:endParaRPr lang="zh-CN" altLang="en-US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latin typeface="Palatino Linotype" panose="02040502050505030304" pitchFamily="18" charset="0"/>
                        </a:rPr>
                        <a:t>50</a:t>
                      </a:r>
                      <a:endParaRPr lang="zh-CN" altLang="en-US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标题 1"/>
          <p:cNvSpPr txBox="1">
            <a:spLocks/>
          </p:cNvSpPr>
          <p:nvPr/>
        </p:nvSpPr>
        <p:spPr>
          <a:xfrm>
            <a:off x="5148064" y="310502"/>
            <a:ext cx="3999926" cy="5131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2800" dirty="0" smtClean="0">
                <a:solidFill>
                  <a:schemeClr val="bg1"/>
                </a:solidFill>
              </a:rPr>
              <a:t>IGARSS 2016  Overview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9" name="图表 8"/>
          <p:cNvGraphicFramePr/>
          <p:nvPr>
            <p:extLst>
              <p:ext uri="{D42A27DB-BD31-4B8C-83A1-F6EECF244321}">
                <p14:modId xmlns:p14="http://schemas.microsoft.com/office/powerpoint/2010/main" val="1494675107"/>
              </p:ext>
            </p:extLst>
          </p:nvPr>
        </p:nvGraphicFramePr>
        <p:xfrm>
          <a:off x="323528" y="780974"/>
          <a:ext cx="8640960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0026" y="189629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   Up to July 7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标题 3"/>
          <p:cNvSpPr txBox="1">
            <a:spLocks/>
          </p:cNvSpPr>
          <p:nvPr/>
        </p:nvSpPr>
        <p:spPr>
          <a:xfrm>
            <a:off x="2792070" y="170191"/>
            <a:ext cx="5884386" cy="548640"/>
          </a:xfrm>
          <a:prstGeom prst="rect">
            <a:avLst/>
          </a:prstGeom>
          <a:noFill/>
          <a:ln w="25400">
            <a:solidFill>
              <a:srgbClr val="FFC000"/>
            </a:solidFill>
            <a:bevel/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cap="none" smtClean="0">
                <a:latin typeface="Arial" pitchFamily="34" charset="0"/>
                <a:cs typeface="Arial" pitchFamily="34" charset="0"/>
              </a:rPr>
              <a:t>      Chapter Activities since 2015</a:t>
            </a:r>
            <a:endParaRPr lang="zh-CN" altLang="en-US" b="1" cap="non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7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561" y="760095"/>
            <a:ext cx="8712968" cy="4176464"/>
          </a:xfrm>
          <a:noFill/>
          <a:ln w="25400">
            <a:noFill/>
            <a:bevel/>
          </a:ln>
        </p:spPr>
        <p:txBody>
          <a:bodyPr>
            <a:normAutofit/>
          </a:bodyPr>
          <a:lstStyle/>
          <a:p>
            <a:pPr marL="0" lvl="0" indent="0"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Co-organizing IGARSS 2016</a:t>
            </a:r>
            <a:endParaRPr lang="zh-CN" altLang="zh-CN" sz="2400" dirty="0">
              <a:solidFill>
                <a:srgbClr val="FF0000"/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852637" y="162873"/>
            <a:ext cx="5884386" cy="548640"/>
          </a:xfrm>
          <a:noFill/>
          <a:ln w="25400">
            <a:solidFill>
              <a:srgbClr val="FFC000"/>
            </a:solidFill>
            <a:bevel/>
          </a:ln>
        </p:spPr>
        <p:txBody>
          <a:bodyPr/>
          <a:lstStyle/>
          <a:p>
            <a:r>
              <a:rPr lang="en-US" altLang="zh-CN" b="1" cap="none" dirty="0" smtClean="0">
                <a:latin typeface="Arial" pitchFamily="34" charset="0"/>
                <a:cs typeface="Arial" pitchFamily="34" charset="0"/>
              </a:rPr>
              <a:t>      Chapter </a:t>
            </a:r>
            <a:r>
              <a:rPr lang="en-US" altLang="zh-CN" b="1" cap="none" dirty="0">
                <a:latin typeface="Arial" pitchFamily="34" charset="0"/>
                <a:cs typeface="Arial" pitchFamily="34" charset="0"/>
              </a:rPr>
              <a:t>Activities since 2015</a:t>
            </a:r>
            <a:endParaRPr lang="zh-CN" altLang="en-US" b="1" cap="non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Gao\Desktop\U盘\待办\Beijing Chapter\chapter promotion meeting\照片\选\IMG_41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6800" y="-13030200"/>
            <a:ext cx="27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ao\Desktop\U盘\待办\Beijing Chapter\chapter promotion meeting\照片\选\IMG_41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6800" y="-13030200"/>
            <a:ext cx="5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expo-universe.net/wp-content/uploads/2013/06/CNC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617" y="1370864"/>
            <a:ext cx="4172500" cy="190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623" y="872614"/>
            <a:ext cx="3600400" cy="2400266"/>
          </a:xfrm>
          <a:prstGeom prst="rect">
            <a:avLst/>
          </a:prstGeom>
        </p:spPr>
      </p:pic>
      <p:pic>
        <p:nvPicPr>
          <p:cNvPr id="12" name="Picture 2" descr="C:\Users\ivy.duan\Desktop\IGARSS 2016\IGARSS设计\视频\太极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77221"/>
            <a:ext cx="2082532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 descr="C:\Users\ivy.duan\AppData\Local\Microsoft\Windows\Temporary Internet Files\Content.IE5\5YFAYWM0\_c_IQrJs6drwku5cSQPnj6SrbMO2HS0oKc2MfjUvjR_Skc=[1]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82361"/>
            <a:ext cx="206139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C:\Users\Gao\Desktop\13007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528" y="3457480"/>
            <a:ext cx="216576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Gao\Desktop\PPT\u=2853865622,2958528330&amp;fm=21&amp;gp=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23" y="4958873"/>
            <a:ext cx="8382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482361"/>
            <a:ext cx="216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5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561" y="760095"/>
            <a:ext cx="8712968" cy="4176464"/>
          </a:xfrm>
          <a:noFill/>
          <a:ln w="25400">
            <a:noFill/>
            <a:bevel/>
          </a:ln>
        </p:spPr>
        <p:txBody>
          <a:bodyPr>
            <a:normAutofit/>
          </a:bodyPr>
          <a:lstStyle/>
          <a:p>
            <a:pPr marL="0" lvl="0" indent="0">
              <a:lnSpc>
                <a:spcPct val="13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Co-organizing </a:t>
            </a:r>
            <a:r>
              <a:rPr lang="en-US" altLang="zh-CN" sz="2400" dirty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IGARSS </a:t>
            </a:r>
            <a:r>
              <a:rPr lang="en-US" altLang="zh-CN" sz="2400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2016</a:t>
            </a:r>
          </a:p>
          <a:p>
            <a:pPr marL="0" lvl="0" indent="0">
              <a:lnSpc>
                <a:spcPct val="130000"/>
              </a:lnSpc>
            </a:pPr>
            <a:r>
              <a:rPr lang="en-US" sz="2000" dirty="0">
                <a:latin typeface="Palatino Linotype" pitchFamily="18" charset="0"/>
              </a:rPr>
              <a:t>Beijing Chapter </a:t>
            </a:r>
            <a:r>
              <a:rPr lang="en-US" sz="2000" dirty="0" smtClean="0">
                <a:latin typeface="Palatino Linotype" pitchFamily="18" charset="0"/>
              </a:rPr>
              <a:t>vice-chair (Wen </a:t>
            </a:r>
            <a:r>
              <a:rPr lang="en-US" sz="2000" dirty="0" smtClean="0">
                <a:latin typeface="Palatino Linotype" pitchFamily="18" charset="0"/>
              </a:rPr>
              <a:t>HONG)</a:t>
            </a:r>
            <a:r>
              <a:rPr lang="en-US" sz="2000" dirty="0" smtClean="0">
                <a:latin typeface="Palatino Linotype" pitchFamily="18" charset="0"/>
              </a:rPr>
              <a:t> </a:t>
            </a:r>
            <a:r>
              <a:rPr lang="en-US" sz="2000" dirty="0">
                <a:latin typeface="Palatino Linotype" pitchFamily="18" charset="0"/>
              </a:rPr>
              <a:t>participating </a:t>
            </a:r>
            <a:r>
              <a:rPr lang="en-US" sz="2000" dirty="0" err="1">
                <a:latin typeface="Palatino Linotype" pitchFamily="18" charset="0"/>
              </a:rPr>
              <a:t>Taiji</a:t>
            </a:r>
            <a:r>
              <a:rPr lang="en-US" sz="2000" dirty="0">
                <a:latin typeface="Palatino Linotype" pitchFamily="18" charset="0"/>
              </a:rPr>
              <a:t> performance for IGARSS 2016 </a:t>
            </a:r>
            <a:r>
              <a:rPr lang="en-US" sz="2000" dirty="0" smtClean="0">
                <a:latin typeface="Palatino Linotype" pitchFamily="18" charset="0"/>
              </a:rPr>
              <a:t>reception.</a:t>
            </a:r>
            <a:endParaRPr lang="en-US" sz="2000" dirty="0" smtClean="0">
              <a:latin typeface="Palatino Linotype" pitchFamily="18" charset="0"/>
            </a:endParaRPr>
          </a:p>
          <a:p>
            <a:pPr marL="0" lvl="0" indent="0">
              <a:lnSpc>
                <a:spcPct val="130000"/>
              </a:lnSpc>
            </a:pPr>
            <a:endParaRPr lang="zh-CN" altLang="zh-CN" sz="2000" dirty="0">
              <a:latin typeface="Palatino Linotype" pitchFamily="18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852637" y="162873"/>
            <a:ext cx="5884386" cy="548640"/>
          </a:xfrm>
          <a:noFill/>
          <a:ln w="25400">
            <a:solidFill>
              <a:srgbClr val="FFC000"/>
            </a:solidFill>
            <a:bevel/>
          </a:ln>
        </p:spPr>
        <p:txBody>
          <a:bodyPr/>
          <a:lstStyle/>
          <a:p>
            <a:r>
              <a:rPr lang="en-US" altLang="zh-CN" b="1" cap="none" dirty="0" smtClean="0">
                <a:latin typeface="Arial" pitchFamily="34" charset="0"/>
                <a:cs typeface="Arial" pitchFamily="34" charset="0"/>
              </a:rPr>
              <a:t>      Chapter </a:t>
            </a:r>
            <a:r>
              <a:rPr lang="en-US" altLang="zh-CN" b="1" cap="none" dirty="0">
                <a:latin typeface="Arial" pitchFamily="34" charset="0"/>
                <a:cs typeface="Arial" pitchFamily="34" charset="0"/>
              </a:rPr>
              <a:t>Activities since 2015</a:t>
            </a:r>
            <a:endParaRPr lang="zh-CN" altLang="en-US" b="1" cap="non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Gao\Desktop\U盘\待办\Beijing Chapter\chapter promotion meeting\照片\选\IMG_41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6800" y="-13030200"/>
            <a:ext cx="27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ao\Desktop\U盘\待办\Beijing Chapter\chapter promotion meeting\照片\选\IMG_41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6800" y="-13030200"/>
            <a:ext cx="5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44824"/>
            <a:ext cx="410527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43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90000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altLang="zh-CN" sz="3600" b="1" dirty="0" smtClean="0">
                <a:latin typeface="Arial" pitchFamily="34" charset="0"/>
                <a:cs typeface="Arial" pitchFamily="34" charset="0"/>
              </a:rPr>
              <a:t>OUTLINE</a:t>
            </a:r>
            <a:endParaRPr lang="zh-CN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979712" y="1988840"/>
            <a:ext cx="5904656" cy="21602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AutoNum type="arabicPeriod"/>
            </a:pPr>
            <a:r>
              <a:rPr lang="en-US" altLang="zh-CN" sz="28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About Beijing Chapter</a:t>
            </a:r>
          </a:p>
          <a:p>
            <a:pPr marL="0" indent="0"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2. Chapter Activities since 2015</a:t>
            </a:r>
          </a:p>
          <a:p>
            <a:pPr marL="0" indent="0">
              <a:lnSpc>
                <a:spcPct val="150000"/>
              </a:lnSpc>
            </a:pPr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3. Future Plans</a:t>
            </a:r>
            <a:endParaRPr lang="zh-CN" alt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98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779912" y="236486"/>
            <a:ext cx="4876274" cy="548640"/>
          </a:xfrm>
          <a:noFill/>
          <a:ln w="25400">
            <a:solidFill>
              <a:srgbClr val="FFC000"/>
            </a:solidFill>
            <a:bevel/>
          </a:ln>
        </p:spPr>
        <p:txBody>
          <a:bodyPr/>
          <a:lstStyle/>
          <a:p>
            <a:r>
              <a:rPr lang="en-US" altLang="zh-CN" b="1" cap="none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altLang="zh-CN" b="1" cap="none" smtClean="0">
                <a:latin typeface="Arial" pitchFamily="34" charset="0"/>
                <a:cs typeface="Arial" pitchFamily="34" charset="0"/>
              </a:rPr>
              <a:t>Future Work Plans</a:t>
            </a:r>
            <a:endParaRPr lang="zh-CN" altLang="en-US" b="1" cap="non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Gao\Desktop\U盘\待办\Beijing Chapter\chapter promotion meeting\照片\选\IMG_41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6800" y="-13030200"/>
            <a:ext cx="27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ao\Desktop\U盘\待办\Beijing Chapter\chapter promotion meeting\照片\选\IMG_41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6800" y="-13030200"/>
            <a:ext cx="5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179512" y="785126"/>
            <a:ext cx="8713788" cy="5884234"/>
          </a:xfrm>
          <a:noFill/>
          <a:ln w="25400">
            <a:noFill/>
            <a:bevel/>
          </a:ln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What we will do next?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zh-CN" dirty="0" smtClean="0">
                <a:latin typeface="Palatino Linotype" pitchFamily="18" charset="0"/>
              </a:rPr>
              <a:t>IGARSS </a:t>
            </a:r>
            <a:r>
              <a:rPr lang="en-US" altLang="zh-CN" dirty="0">
                <a:latin typeface="Palatino Linotype" pitchFamily="18" charset="0"/>
              </a:rPr>
              <a:t>2016</a:t>
            </a:r>
            <a:endParaRPr lang="zh-CN" altLang="zh-CN" dirty="0">
              <a:latin typeface="Palatino Linotype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zh-CN" dirty="0" smtClean="0">
                <a:latin typeface="Palatino Linotype" pitchFamily="18" charset="0"/>
              </a:rPr>
              <a:t>Chapters Promotion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en-US" altLang="zh-CN" dirty="0">
                <a:latin typeface="Palatino Linotype" pitchFamily="18" charset="0"/>
              </a:rPr>
              <a:t> </a:t>
            </a:r>
            <a:r>
              <a:rPr lang="en-US" altLang="zh-CN" dirty="0" smtClean="0">
                <a:latin typeface="Palatino Linotype" pitchFamily="18" charset="0"/>
              </a:rPr>
              <a:t>      </a:t>
            </a:r>
            <a:r>
              <a:rPr lang="en-US" altLang="zh-CN" b="0" dirty="0" smtClean="0">
                <a:latin typeface="Palatino Linotype" pitchFamily="18" charset="0"/>
              </a:rPr>
              <a:t>promote </a:t>
            </a:r>
            <a:r>
              <a:rPr lang="en-US" altLang="zh-CN" b="0" dirty="0">
                <a:latin typeface="Palatino Linotype" pitchFamily="18" charset="0"/>
              </a:rPr>
              <a:t>the establishment of Changchun Chapter and Xi’an Chapter   </a:t>
            </a:r>
            <a:endParaRPr lang="en-US" altLang="zh-CN" b="0" dirty="0" smtClean="0">
              <a:latin typeface="Palatino Linotype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en-US" altLang="zh-CN" b="0" dirty="0">
                <a:latin typeface="Palatino Linotype" pitchFamily="18" charset="0"/>
              </a:rPr>
              <a:t> </a:t>
            </a:r>
            <a:r>
              <a:rPr lang="en-US" altLang="zh-CN" b="0" dirty="0" smtClean="0">
                <a:latin typeface="Palatino Linotype" pitchFamily="18" charset="0"/>
              </a:rPr>
              <a:t>      and </a:t>
            </a:r>
            <a:r>
              <a:rPr lang="en-US" altLang="zh-CN" b="0" dirty="0">
                <a:latin typeface="Palatino Linotype" pitchFamily="18" charset="0"/>
              </a:rPr>
              <a:t>even more chapters in </a:t>
            </a:r>
            <a:r>
              <a:rPr lang="en-US" altLang="zh-CN" b="0" dirty="0" smtClean="0">
                <a:latin typeface="Palatino Linotype" pitchFamily="18" charset="0"/>
              </a:rPr>
              <a:t>2016/2017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zh-CN" dirty="0">
                <a:latin typeface="Palatino Linotype" pitchFamily="18" charset="0"/>
              </a:rPr>
              <a:t>Membership Promotion</a:t>
            </a:r>
            <a:endParaRPr lang="zh-CN" altLang="zh-CN" dirty="0">
              <a:latin typeface="Palatino Linotype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zh-CN" dirty="0" smtClean="0">
                <a:latin typeface="Palatino Linotype" pitchFamily="18" charset="0"/>
              </a:rPr>
              <a:t>GRSS </a:t>
            </a:r>
            <a:r>
              <a:rPr lang="en-US" altLang="zh-CN" dirty="0">
                <a:latin typeface="Palatino Linotype" pitchFamily="18" charset="0"/>
              </a:rPr>
              <a:t>China Chapters/Potential Chapters Forum</a:t>
            </a:r>
            <a:endParaRPr lang="zh-CN" altLang="zh-CN" dirty="0">
              <a:latin typeface="Palatino Linotype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</a:pPr>
            <a:r>
              <a:rPr lang="en-US" altLang="zh-CN" dirty="0" smtClean="0">
                <a:latin typeface="Palatino Linotype" pitchFamily="18" charset="0"/>
              </a:rPr>
              <a:t>       </a:t>
            </a:r>
            <a:r>
              <a:rPr lang="en-US" altLang="zh-CN" b="0" dirty="0" smtClean="0">
                <a:solidFill>
                  <a:srgbClr val="FF0000"/>
                </a:solidFill>
                <a:latin typeface="Palatino Linotype" pitchFamily="18" charset="0"/>
              </a:rPr>
              <a:t>September </a:t>
            </a:r>
            <a:r>
              <a:rPr lang="en-US" altLang="zh-CN" b="0" dirty="0">
                <a:solidFill>
                  <a:srgbClr val="FF0000"/>
                </a:solidFill>
                <a:latin typeface="Palatino Linotype" pitchFamily="18" charset="0"/>
              </a:rPr>
              <a:t>2016, </a:t>
            </a:r>
            <a:r>
              <a:rPr lang="en-US" altLang="zh-CN" b="0" dirty="0" smtClean="0">
                <a:solidFill>
                  <a:srgbClr val="FF0000"/>
                </a:solidFill>
                <a:latin typeface="Palatino Linotype" pitchFamily="18" charset="0"/>
              </a:rPr>
              <a:t>Chengdu</a:t>
            </a:r>
            <a:r>
              <a:rPr lang="zh-CN" altLang="en-US" b="0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endParaRPr lang="en-US" altLang="zh-CN" b="0" dirty="0" smtClean="0">
              <a:solidFill>
                <a:srgbClr val="FF0000"/>
              </a:solidFill>
              <a:latin typeface="Palatino Linotype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</a:pPr>
            <a:r>
              <a:rPr lang="en-US" altLang="zh-CN" b="0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n-US" altLang="zh-CN" b="0" dirty="0" smtClean="0">
                <a:solidFill>
                  <a:srgbClr val="FF0000"/>
                </a:solidFill>
                <a:latin typeface="Palatino Linotype" pitchFamily="18" charset="0"/>
              </a:rPr>
              <a:t>      (Half day seminars + Half day discussions)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zh-CN" dirty="0" smtClean="0">
                <a:latin typeface="Palatino Linotype" pitchFamily="18" charset="0"/>
              </a:rPr>
              <a:t>Start preparation of the 5</a:t>
            </a:r>
            <a:r>
              <a:rPr lang="en-US" altLang="zh-CN" baseline="30000" dirty="0" smtClean="0">
                <a:latin typeface="Palatino Linotype" pitchFamily="18" charset="0"/>
              </a:rPr>
              <a:t>th</a:t>
            </a:r>
            <a:r>
              <a:rPr lang="en-US" altLang="zh-CN" dirty="0" smtClean="0">
                <a:latin typeface="Palatino Linotype" pitchFamily="18" charset="0"/>
              </a:rPr>
              <a:t> Microwave Remote Sensing Technology Workshop (to be held in 3</a:t>
            </a:r>
            <a:r>
              <a:rPr lang="en-US" altLang="zh-CN" baseline="30000" dirty="0" smtClean="0">
                <a:latin typeface="Palatino Linotype" pitchFamily="18" charset="0"/>
              </a:rPr>
              <a:t>rd</a:t>
            </a:r>
            <a:r>
              <a:rPr lang="en-US" altLang="zh-CN" dirty="0" smtClean="0">
                <a:latin typeface="Palatino Linotype" pitchFamily="18" charset="0"/>
              </a:rPr>
              <a:t> quarter of 2017</a:t>
            </a:r>
            <a:r>
              <a:rPr lang="zh-CN" altLang="en-US" dirty="0">
                <a:latin typeface="Palatino Linotype" pitchFamily="18" charset="0"/>
              </a:rPr>
              <a:t>）</a:t>
            </a:r>
            <a:endParaRPr lang="en-US" altLang="zh-CN" dirty="0" smtClean="0">
              <a:latin typeface="Palatino Linotype" pitchFamily="18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zh-CN" dirty="0" smtClean="0">
                <a:latin typeface="Palatino Linotype" pitchFamily="18" charset="0"/>
              </a:rPr>
              <a:t>Lectures</a:t>
            </a:r>
            <a:endParaRPr lang="zh-CN" altLang="en-US" dirty="0">
              <a:latin typeface="Palatino Linotype" pitchFamily="18" charset="0"/>
            </a:endParaRPr>
          </a:p>
          <a:p>
            <a:pPr marL="0" indent="0"/>
            <a:r>
              <a:rPr lang="en-US" altLang="zh-CN" sz="2000" dirty="0" smtClean="0">
                <a:latin typeface="Palatino Linotype" pitchFamily="18" charset="0"/>
                <a:cs typeface="Arial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52027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90000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altLang="zh-CN" sz="3600" b="1" dirty="0" smtClean="0">
                <a:latin typeface="Arial" pitchFamily="34" charset="0"/>
                <a:cs typeface="Arial" pitchFamily="34" charset="0"/>
              </a:rPr>
              <a:t>OUTLINE</a:t>
            </a:r>
            <a:endParaRPr lang="zh-CN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979712" y="1988840"/>
            <a:ext cx="5904656" cy="21602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AutoNum type="arabicPeriod"/>
            </a:pPr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 About Beijing Chapter</a:t>
            </a:r>
          </a:p>
          <a:p>
            <a:pPr marL="0" indent="0"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Chapter Activities since 2015</a:t>
            </a:r>
          </a:p>
          <a:p>
            <a:pPr marL="0" indent="0"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Future Plans</a:t>
            </a:r>
            <a:endParaRPr lang="zh-CN" altLang="en-US" sz="2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8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ao\Desktop\U盘\待办\Beijing Chapter\chapter promotion meeting\照片\选\IMG_41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6800" y="-13030200"/>
            <a:ext cx="27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ao\Desktop\U盘\待办\Beijing Chapter\chapter promotion meeting\照片\选\IMG_41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6800" y="-13030200"/>
            <a:ext cx="5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0" y="2348880"/>
            <a:ext cx="9144000" cy="1080120"/>
          </a:xfrm>
          <a:solidFill>
            <a:srgbClr val="FFC000"/>
          </a:solidFill>
          <a:ln w="25400">
            <a:noFill/>
            <a:bevel/>
          </a:ln>
        </p:spPr>
        <p:txBody>
          <a:bodyPr>
            <a:normAutofit/>
          </a:bodyPr>
          <a:lstStyle/>
          <a:p>
            <a:pPr marL="0" indent="0" algn="ctr"/>
            <a:r>
              <a:rPr lang="en-US" altLang="zh-CN" sz="5400" dirty="0" smtClean="0">
                <a:latin typeface="华文新魏" pitchFamily="2" charset="-122"/>
                <a:ea typeface="华文新魏" pitchFamily="2" charset="-122"/>
                <a:cs typeface="Arial" pitchFamily="34" charset="0"/>
              </a:rPr>
              <a:t>Thank you! </a:t>
            </a:r>
          </a:p>
        </p:txBody>
      </p:sp>
      <p:pic>
        <p:nvPicPr>
          <p:cNvPr id="11" name="Picture 9" descr="new-grss-logo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066" y="39687"/>
            <a:ext cx="1760538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C:\Users\Gao\Desktop\U盘\常用文件\nssc_logo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0" t="28340" r="16249" b="33131"/>
          <a:stretch/>
        </p:blipFill>
        <p:spPr bwMode="auto">
          <a:xfrm>
            <a:off x="6260866" y="5589240"/>
            <a:ext cx="2672138" cy="104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tu.587766.com/p/2014-09-04/1843d30deb6ccad646c7114c70d28439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" y="-22779"/>
            <a:ext cx="296769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79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881296"/>
            <a:ext cx="8424936" cy="5184576"/>
          </a:xfrm>
          <a:noFill/>
          <a:ln w="25400">
            <a:noFill/>
            <a:bevel/>
          </a:ln>
        </p:spPr>
        <p:txBody>
          <a:bodyPr>
            <a:normAutofit fontScale="85000" lnSpcReduction="20000"/>
          </a:bodyPr>
          <a:lstStyle/>
          <a:p>
            <a:pPr marL="0" indent="0"/>
            <a:endParaRPr lang="en-US" altLang="zh-CN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600" dirty="0">
                <a:latin typeface="Palatino Linotype" pitchFamily="18" charset="0"/>
                <a:cs typeface="Arial" pitchFamily="34" charset="0"/>
              </a:rPr>
              <a:t>Chapter Established: 1998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600" dirty="0">
                <a:latin typeface="Palatino Linotype" pitchFamily="18" charset="0"/>
                <a:cs typeface="Arial" pitchFamily="34" charset="0"/>
              </a:rPr>
              <a:t>Chapter Chair from 1998-2012</a:t>
            </a:r>
          </a:p>
          <a:p>
            <a:pPr>
              <a:buFont typeface="Wingdings" pitchFamily="2" charset="2"/>
              <a:buChar char="Ø"/>
            </a:pPr>
            <a:endParaRPr lang="en-US" altLang="zh-CN" sz="2600" dirty="0">
              <a:latin typeface="Palatino Linotype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altLang="zh-CN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altLang="zh-CN" sz="2000" b="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altLang="zh-CN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altLang="zh-CN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altLang="zh-CN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altLang="zh-CN" sz="2000" b="0" dirty="0">
              <a:latin typeface="Arial" pitchFamily="34" charset="0"/>
              <a:cs typeface="Arial" pitchFamily="34" charset="0"/>
            </a:endParaRPr>
          </a:p>
          <a:p>
            <a:pPr marL="0" indent="0"/>
            <a:r>
              <a:rPr lang="en-US" altLang="zh-CN" sz="2000" b="0" dirty="0" smtClean="0">
                <a:latin typeface="Arial" pitchFamily="34" charset="0"/>
                <a:cs typeface="Arial" pitchFamily="34" charset="0"/>
              </a:rPr>
              <a:t>        </a:t>
            </a:r>
          </a:p>
          <a:p>
            <a:pPr marL="0" indent="0"/>
            <a:r>
              <a:rPr lang="en-US" altLang="zh-CN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b="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altLang="zh-CN" sz="2000" b="0" dirty="0" err="1" smtClean="0">
                <a:latin typeface="Arial" pitchFamily="34" charset="0"/>
                <a:cs typeface="Arial" pitchFamily="34" charset="0"/>
              </a:rPr>
              <a:t>Yaqiu</a:t>
            </a:r>
            <a:r>
              <a:rPr lang="en-US" altLang="zh-CN" sz="2000" b="0" dirty="0" smtClean="0">
                <a:latin typeface="Arial" pitchFamily="34" charset="0"/>
                <a:cs typeface="Arial" pitchFamily="34" charset="0"/>
              </a:rPr>
              <a:t> JIN </a:t>
            </a:r>
            <a:r>
              <a:rPr lang="zh-CN" alt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b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altLang="zh-CN" sz="2000" b="0" dirty="0" err="1" smtClean="0">
                <a:latin typeface="Arial" pitchFamily="34" charset="0"/>
                <a:cs typeface="Arial" pitchFamily="34" charset="0"/>
              </a:rPr>
              <a:t>Fudan</a:t>
            </a:r>
            <a:r>
              <a:rPr lang="en-US" altLang="zh-CN" sz="2000" b="0" dirty="0" smtClean="0">
                <a:latin typeface="Arial" pitchFamily="34" charset="0"/>
                <a:cs typeface="Arial" pitchFamily="34" charset="0"/>
              </a:rPr>
              <a:t> Univ.)                                Chao WANG (RADI, CAS)</a:t>
            </a:r>
            <a:endParaRPr lang="en-US" altLang="zh-CN" sz="2000" b="0" dirty="0">
              <a:latin typeface="Arial" pitchFamily="34" charset="0"/>
              <a:cs typeface="Arial" pitchFamily="34" charset="0"/>
            </a:endParaRPr>
          </a:p>
          <a:p>
            <a:pPr marL="0" indent="0"/>
            <a:r>
              <a:rPr lang="en-US" altLang="zh-CN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b="0" dirty="0" smtClean="0">
                <a:latin typeface="Arial" pitchFamily="34" charset="0"/>
                <a:cs typeface="Arial" pitchFamily="34" charset="0"/>
              </a:rPr>
              <a:t>        IEEE </a:t>
            </a:r>
            <a:r>
              <a:rPr lang="en-US" altLang="zh-CN" sz="2000" b="0" dirty="0">
                <a:latin typeface="Arial" pitchFamily="34" charset="0"/>
                <a:cs typeface="Arial" pitchFamily="34" charset="0"/>
              </a:rPr>
              <a:t>Fellow                                                   </a:t>
            </a:r>
            <a:r>
              <a:rPr lang="en-US" altLang="zh-CN" sz="2000" b="0" dirty="0" smtClean="0">
                <a:latin typeface="Arial" pitchFamily="34" charset="0"/>
                <a:cs typeface="Arial" pitchFamily="34" charset="0"/>
              </a:rPr>
              <a:t>IEEE </a:t>
            </a:r>
            <a:r>
              <a:rPr lang="en-US" altLang="zh-CN" sz="2000" b="0" dirty="0">
                <a:latin typeface="Arial" pitchFamily="34" charset="0"/>
                <a:cs typeface="Arial" pitchFamily="34" charset="0"/>
              </a:rPr>
              <a:t>Senior Member</a:t>
            </a:r>
          </a:p>
          <a:p>
            <a:pPr marL="0" indent="0"/>
            <a:r>
              <a:rPr lang="en-US" altLang="zh-CN" sz="1800" b="0" dirty="0">
                <a:latin typeface="Arial" pitchFamily="34" charset="0"/>
                <a:cs typeface="Arial" pitchFamily="34" charset="0"/>
              </a:rPr>
              <a:t>     </a:t>
            </a:r>
          </a:p>
          <a:p>
            <a:pPr marL="0" indent="0"/>
            <a:endParaRPr lang="en-US" altLang="zh-CN" sz="2000" b="0" dirty="0">
              <a:latin typeface="Arial" pitchFamily="34" charset="0"/>
              <a:cs typeface="Arial" pitchFamily="34" charset="0"/>
            </a:endParaRPr>
          </a:p>
          <a:p>
            <a:pPr marL="0" indent="0"/>
            <a:r>
              <a:rPr lang="en-US" altLang="zh-CN" sz="2300" b="0" dirty="0" smtClean="0">
                <a:latin typeface="Arial" pitchFamily="34" charset="0"/>
                <a:cs typeface="Arial" pitchFamily="34" charset="0"/>
              </a:rPr>
              <a:t>           </a:t>
            </a:r>
            <a:endParaRPr lang="en-US" altLang="zh-CN" sz="2000" b="0" dirty="0" smtClean="0">
              <a:latin typeface="Arial" pitchFamily="34" charset="0"/>
              <a:cs typeface="Arial" pitchFamily="34" charset="0"/>
            </a:endParaRPr>
          </a:p>
          <a:p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80102" y="326645"/>
            <a:ext cx="5668362" cy="548640"/>
          </a:xfrm>
          <a:noFill/>
          <a:ln w="25400">
            <a:solidFill>
              <a:srgbClr val="FFC000"/>
            </a:solidFill>
            <a:bevel/>
          </a:ln>
        </p:spPr>
        <p:txBody>
          <a:bodyPr/>
          <a:lstStyle/>
          <a:p>
            <a:r>
              <a:rPr lang="en-US" altLang="zh-CN" cap="none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n-US" altLang="zh-CN" b="1" cap="none" dirty="0" smtClean="0">
                <a:latin typeface="Arial" pitchFamily="34" charset="0"/>
                <a:cs typeface="Arial" pitchFamily="34" charset="0"/>
              </a:rPr>
              <a:t>About Beijing chapter</a:t>
            </a:r>
            <a:endParaRPr lang="zh-CN" altLang="en-US" b="1" cap="non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图片 4" descr="u=709959385,1669960611&amp;fm=21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7201" y="2129082"/>
            <a:ext cx="3000375" cy="2095500"/>
          </a:xfrm>
          <a:prstGeom prst="rect">
            <a:avLst/>
          </a:prstGeom>
        </p:spPr>
      </p:pic>
      <p:pic>
        <p:nvPicPr>
          <p:cNvPr id="6" name="Picture 2" descr="C:\Users\Gao\Desktop\P0201106215132025743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270" y="1704582"/>
            <a:ext cx="20475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37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8921" y="980728"/>
            <a:ext cx="8424936" cy="4176464"/>
          </a:xfrm>
          <a:noFill/>
          <a:ln w="25400">
            <a:noFill/>
            <a:bevel/>
          </a:ln>
        </p:spPr>
        <p:txBody>
          <a:bodyPr>
            <a:normAutofit fontScale="85000" lnSpcReduction="20000"/>
          </a:bodyPr>
          <a:lstStyle/>
          <a:p>
            <a:pPr marL="0" indent="0"/>
            <a:endParaRPr lang="en-US" altLang="zh-CN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600" dirty="0" smtClean="0">
                <a:latin typeface="Palatino Linotype" pitchFamily="18" charset="0"/>
                <a:cs typeface="Arial" pitchFamily="34" charset="0"/>
              </a:rPr>
              <a:t>From July 2012 </a:t>
            </a:r>
          </a:p>
          <a:p>
            <a:pPr marL="0" indent="0"/>
            <a:r>
              <a:rPr lang="en-US" altLang="zh-CN" sz="2600" b="0" dirty="0">
                <a:latin typeface="Palatino Linotype" pitchFamily="18" charset="0"/>
                <a:cs typeface="Arial" pitchFamily="34" charset="0"/>
              </a:rPr>
              <a:t> </a:t>
            </a:r>
            <a:r>
              <a:rPr lang="en-US" altLang="zh-CN" sz="2600" b="0" dirty="0" smtClean="0">
                <a:latin typeface="Palatino Linotype" pitchFamily="18" charset="0"/>
                <a:cs typeface="Arial" pitchFamily="34" charset="0"/>
              </a:rPr>
              <a:t>    </a:t>
            </a:r>
            <a:r>
              <a:rPr lang="en-US" altLang="zh-CN" sz="2400" b="0" dirty="0" smtClean="0">
                <a:latin typeface="Palatino Linotype" pitchFamily="18" charset="0"/>
                <a:cs typeface="Arial" pitchFamily="34" charset="0"/>
              </a:rPr>
              <a:t>Chapter Chair:  Ji WU (NSSC, CAS), IEEE Fellow</a:t>
            </a:r>
          </a:p>
          <a:p>
            <a:pPr marL="0" indent="0"/>
            <a:r>
              <a:rPr lang="en-US" altLang="zh-CN" sz="2400" b="0" dirty="0">
                <a:latin typeface="Palatino Linotype" pitchFamily="18" charset="0"/>
                <a:cs typeface="Arial" pitchFamily="34" charset="0"/>
              </a:rPr>
              <a:t> </a:t>
            </a:r>
            <a:r>
              <a:rPr lang="en-US" altLang="zh-CN" sz="2400" b="0" dirty="0" smtClean="0">
                <a:latin typeface="Palatino Linotype" pitchFamily="18" charset="0"/>
                <a:cs typeface="Arial" pitchFamily="34" charset="0"/>
              </a:rPr>
              <a:t>     Chapter Vice-Chairs: </a:t>
            </a:r>
          </a:p>
          <a:p>
            <a:pPr marL="0" indent="0"/>
            <a:r>
              <a:rPr lang="en-US" altLang="zh-CN" sz="2400" b="0" dirty="0">
                <a:latin typeface="Palatino Linotype" pitchFamily="18" charset="0"/>
                <a:cs typeface="Arial" pitchFamily="34" charset="0"/>
              </a:rPr>
              <a:t> </a:t>
            </a:r>
            <a:r>
              <a:rPr lang="en-US" altLang="zh-CN" sz="2400" b="0" dirty="0" smtClean="0">
                <a:latin typeface="Palatino Linotype" pitchFamily="18" charset="0"/>
                <a:cs typeface="Arial" pitchFamily="34" charset="0"/>
              </a:rPr>
              <a:t>              </a:t>
            </a:r>
            <a:r>
              <a:rPr lang="en-US" altLang="zh-CN" sz="2400" b="0" dirty="0" err="1" smtClean="0">
                <a:latin typeface="Palatino Linotype" pitchFamily="18" charset="0"/>
                <a:cs typeface="Arial" pitchFamily="34" charset="0"/>
              </a:rPr>
              <a:t>Jiancheng</a:t>
            </a:r>
            <a:r>
              <a:rPr lang="en-US" altLang="zh-CN" sz="2400" b="0" dirty="0" smtClean="0">
                <a:latin typeface="Palatino Linotype" pitchFamily="18" charset="0"/>
                <a:cs typeface="Arial" pitchFamily="34" charset="0"/>
              </a:rPr>
              <a:t> SHI</a:t>
            </a:r>
            <a:r>
              <a:rPr lang="zh-CN" altLang="en-US" sz="2400" b="0" dirty="0" smtClean="0">
                <a:latin typeface="Palatino Linotype" pitchFamily="18" charset="0"/>
                <a:cs typeface="Arial" pitchFamily="34" charset="0"/>
              </a:rPr>
              <a:t> </a:t>
            </a:r>
            <a:r>
              <a:rPr lang="en-US" altLang="zh-CN" sz="2400" b="0" dirty="0" smtClean="0">
                <a:latin typeface="Palatino Linotype" pitchFamily="18" charset="0"/>
                <a:cs typeface="Arial" pitchFamily="34" charset="0"/>
              </a:rPr>
              <a:t>(RADI, CAS),  IEEE Fellow</a:t>
            </a:r>
          </a:p>
          <a:p>
            <a:pPr marL="0" indent="0"/>
            <a:r>
              <a:rPr lang="en-US" altLang="zh-CN" sz="2400" b="0" dirty="0">
                <a:latin typeface="Palatino Linotype" pitchFamily="18" charset="0"/>
                <a:cs typeface="Arial" pitchFamily="34" charset="0"/>
              </a:rPr>
              <a:t> </a:t>
            </a:r>
            <a:r>
              <a:rPr lang="en-US" altLang="zh-CN" sz="2400" b="0" dirty="0" smtClean="0">
                <a:latin typeface="Palatino Linotype" pitchFamily="18" charset="0"/>
                <a:cs typeface="Arial" pitchFamily="34" charset="0"/>
              </a:rPr>
              <a:t>              Peng ZHANG (NSMC, CMA)</a:t>
            </a:r>
          </a:p>
          <a:p>
            <a:pPr marL="0" indent="0"/>
            <a:r>
              <a:rPr lang="en-US" altLang="zh-CN" sz="2400" b="0" dirty="0" smtClean="0">
                <a:latin typeface="Palatino Linotype" pitchFamily="18" charset="0"/>
                <a:cs typeface="Arial" pitchFamily="34" charset="0"/>
              </a:rPr>
              <a:t>               </a:t>
            </a:r>
            <a:r>
              <a:rPr lang="en-US" altLang="zh-CN" sz="2400" b="0" dirty="0" err="1" smtClean="0">
                <a:latin typeface="Palatino Linotype" pitchFamily="18" charset="0"/>
                <a:cs typeface="Arial" pitchFamily="34" charset="0"/>
              </a:rPr>
              <a:t>Qiming</a:t>
            </a:r>
            <a:r>
              <a:rPr lang="en-US" altLang="zh-CN" sz="2400" b="0" dirty="0" smtClean="0">
                <a:latin typeface="Palatino Linotype" pitchFamily="18" charset="0"/>
                <a:cs typeface="Arial" pitchFamily="34" charset="0"/>
              </a:rPr>
              <a:t> ZENG (Peking Univ.)</a:t>
            </a:r>
          </a:p>
          <a:p>
            <a:pPr marL="0" indent="0"/>
            <a:r>
              <a:rPr lang="en-US" altLang="zh-CN" sz="2400" b="0" dirty="0" smtClean="0">
                <a:latin typeface="Palatino Linotype" pitchFamily="18" charset="0"/>
                <a:cs typeface="Arial" pitchFamily="34" charset="0"/>
              </a:rPr>
              <a:t>               Wen HONG (Institute of Electronics, CAS)</a:t>
            </a:r>
          </a:p>
          <a:p>
            <a:pPr marL="0" indent="0"/>
            <a:r>
              <a:rPr lang="en-US" altLang="zh-CN" sz="2400" b="0" dirty="0" smtClean="0">
                <a:latin typeface="Palatino Linotype" pitchFamily="18" charset="0"/>
                <a:cs typeface="Arial" pitchFamily="34" charset="0"/>
              </a:rPr>
              <a:t>               Hong ZHANG (RADI, CAS)</a:t>
            </a:r>
          </a:p>
          <a:p>
            <a:pPr marL="0" indent="0"/>
            <a:endParaRPr lang="en-US" altLang="zh-CN" sz="2600" b="0" dirty="0">
              <a:latin typeface="Palatino Linotype" pitchFamily="18" charset="0"/>
              <a:cs typeface="Arial" pitchFamily="34" charset="0"/>
            </a:endParaRPr>
          </a:p>
          <a:p>
            <a:pPr marL="0" indent="0"/>
            <a:r>
              <a:rPr lang="en-US" altLang="zh-CN" sz="2600" b="0" dirty="0" smtClean="0">
                <a:latin typeface="Palatino Linotype" pitchFamily="18" charset="0"/>
                <a:cs typeface="Arial" pitchFamily="34" charset="0"/>
              </a:rPr>
              <a:t>      IEEE GRSS Member: </a:t>
            </a:r>
            <a:r>
              <a:rPr lang="en-US" altLang="zh-CN" sz="2600" b="0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~ 290</a:t>
            </a:r>
          </a:p>
          <a:p>
            <a:pPr marL="0" indent="0"/>
            <a:endParaRPr lang="en-US" altLang="zh-CN" sz="20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80102" y="360080"/>
            <a:ext cx="5668362" cy="548640"/>
          </a:xfrm>
          <a:noFill/>
          <a:ln w="25400">
            <a:solidFill>
              <a:srgbClr val="FFC000"/>
            </a:solidFill>
            <a:bevel/>
          </a:ln>
        </p:spPr>
        <p:txBody>
          <a:bodyPr/>
          <a:lstStyle/>
          <a:p>
            <a:r>
              <a:rPr lang="en-US" altLang="zh-CN" cap="none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n-US" altLang="zh-CN" b="1" cap="none" dirty="0" smtClean="0">
                <a:latin typeface="Arial" pitchFamily="34" charset="0"/>
                <a:cs typeface="Arial" pitchFamily="34" charset="0"/>
              </a:rPr>
              <a:t>About Beijing chapter</a:t>
            </a:r>
            <a:endParaRPr lang="zh-CN" altLang="en-US" b="1" cap="non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130" y="1268760"/>
            <a:ext cx="223533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7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908720"/>
            <a:ext cx="8424936" cy="4176464"/>
          </a:xfrm>
          <a:noFill/>
          <a:ln w="25400">
            <a:noFill/>
            <a:bevel/>
          </a:ln>
        </p:spPr>
        <p:txBody>
          <a:bodyPr>
            <a:normAutofit/>
          </a:bodyPr>
          <a:lstStyle/>
          <a:p>
            <a:pPr marL="0" indent="0"/>
            <a:endParaRPr lang="en-US" altLang="zh-CN" sz="2000" b="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How we operate?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>
                <a:latin typeface="Arial" pitchFamily="34" charset="0"/>
              </a:rPr>
              <a:t> Strategic </a:t>
            </a:r>
            <a:r>
              <a:rPr lang="en-US" altLang="zh-CN" sz="2400" dirty="0">
                <a:latin typeface="Arial" pitchFamily="34" charset="0"/>
              </a:rPr>
              <a:t>Meeting </a:t>
            </a:r>
            <a:r>
              <a:rPr lang="en-US" altLang="zh-CN" sz="2400" dirty="0" smtClean="0">
                <a:latin typeface="Arial" pitchFamily="34" charset="0"/>
              </a:rPr>
              <a:t>(</a:t>
            </a:r>
            <a:r>
              <a:rPr lang="en-US" altLang="zh-CN" sz="2400" dirty="0">
                <a:latin typeface="Arial" pitchFamily="34" charset="0"/>
              </a:rPr>
              <a:t>Chapter Chairs)  </a:t>
            </a:r>
            <a:endParaRPr lang="zh-CN" altLang="en-US" sz="2400" dirty="0">
              <a:latin typeface="Arial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>
                <a:latin typeface="Arial" pitchFamily="34" charset="0"/>
              </a:rPr>
              <a:t> GRSS </a:t>
            </a:r>
            <a:r>
              <a:rPr lang="en-US" altLang="zh-CN" sz="2400" dirty="0">
                <a:latin typeface="Arial" pitchFamily="34" charset="0"/>
              </a:rPr>
              <a:t>Membership Promotion</a:t>
            </a:r>
            <a:endParaRPr lang="zh-CN" altLang="en-US" sz="2400" dirty="0">
              <a:latin typeface="Arial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>
                <a:latin typeface="Arial" pitchFamily="34" charset="0"/>
              </a:rPr>
              <a:t> Conferences</a:t>
            </a:r>
            <a:endParaRPr lang="zh-CN" altLang="en-US" sz="2400" dirty="0">
              <a:latin typeface="Arial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>
                <a:latin typeface="Arial" pitchFamily="34" charset="0"/>
              </a:rPr>
              <a:t> Lectures</a:t>
            </a:r>
            <a:endParaRPr lang="zh-CN" altLang="en-US" sz="2400" dirty="0">
              <a:latin typeface="Arial" pitchFamily="34" charset="0"/>
            </a:endParaRPr>
          </a:p>
          <a:p>
            <a:pPr marL="0" indent="0"/>
            <a:endParaRPr lang="en-US" altLang="zh-CN" sz="2800" dirty="0" smtClean="0"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80102" y="342780"/>
            <a:ext cx="5668362" cy="548640"/>
          </a:xfrm>
          <a:noFill/>
          <a:ln w="25400">
            <a:solidFill>
              <a:srgbClr val="FFC000"/>
            </a:solidFill>
            <a:bevel/>
          </a:ln>
        </p:spPr>
        <p:txBody>
          <a:bodyPr/>
          <a:lstStyle/>
          <a:p>
            <a:r>
              <a:rPr lang="en-US" altLang="zh-CN" cap="none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n-US" altLang="zh-CN" b="1" cap="none" dirty="0" smtClean="0">
                <a:latin typeface="Arial" pitchFamily="34" charset="0"/>
                <a:cs typeface="Arial" pitchFamily="34" charset="0"/>
              </a:rPr>
              <a:t>About Beijing chapter</a:t>
            </a:r>
            <a:endParaRPr lang="zh-CN" altLang="en-US" b="1" cap="non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27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90000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altLang="zh-CN" sz="3600" b="1" dirty="0" smtClean="0">
                <a:latin typeface="Arial" pitchFamily="34" charset="0"/>
                <a:cs typeface="Arial" pitchFamily="34" charset="0"/>
              </a:rPr>
              <a:t>OUTLINE</a:t>
            </a:r>
            <a:endParaRPr lang="zh-CN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979712" y="1988840"/>
            <a:ext cx="5904656" cy="216024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zh-CN" sz="2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About Beijing Chapter</a:t>
            </a:r>
          </a:p>
          <a:p>
            <a:pPr marL="0" indent="0">
              <a:lnSpc>
                <a:spcPct val="150000"/>
              </a:lnSpc>
            </a:pPr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altLang="zh-CN" sz="2800" dirty="0">
                <a:latin typeface="Arial" pitchFamily="34" charset="0"/>
                <a:cs typeface="Arial" pitchFamily="34" charset="0"/>
              </a:rPr>
              <a:t>Chapter Activi</a:t>
            </a:r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ties since 2015</a:t>
            </a:r>
          </a:p>
          <a:p>
            <a:pPr marL="0" indent="0"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Future Plans</a:t>
            </a:r>
            <a:endParaRPr lang="zh-CN" altLang="en-US" sz="2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21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4176464"/>
          </a:xfrm>
          <a:noFill/>
          <a:ln w="25400">
            <a:noFill/>
            <a:bevel/>
          </a:ln>
        </p:spPr>
        <p:txBody>
          <a:bodyPr>
            <a:normAutofit/>
          </a:bodyPr>
          <a:lstStyle/>
          <a:p>
            <a:pPr lvl="0"/>
            <a:r>
              <a:rPr lang="en-US" altLang="zh-CN" b="0" dirty="0" smtClean="0">
                <a:latin typeface="Palatino Linotype" pitchFamily="18" charset="0"/>
              </a:rPr>
              <a:t>“</a:t>
            </a:r>
            <a:r>
              <a:rPr lang="en-US" altLang="zh-CN" b="0" dirty="0">
                <a:latin typeface="Palatino Linotype" pitchFamily="18" charset="0"/>
              </a:rPr>
              <a:t>Electromagnetic Diffraction Modeling and Simulation</a:t>
            </a:r>
            <a:r>
              <a:rPr lang="en-US" altLang="zh-CN" b="0" dirty="0" smtClean="0">
                <a:latin typeface="Palatino Linotype" pitchFamily="18" charset="0"/>
              </a:rPr>
              <a:t>”</a:t>
            </a:r>
          </a:p>
          <a:p>
            <a:pPr lvl="0"/>
            <a:r>
              <a:rPr lang="en-US" altLang="zh-CN" b="0" dirty="0">
                <a:latin typeface="Palatino Linotype" pitchFamily="18" charset="0"/>
              </a:rPr>
              <a:t>                                                      </a:t>
            </a:r>
            <a:r>
              <a:rPr lang="en-US" altLang="zh-CN" b="0" dirty="0" smtClean="0">
                <a:latin typeface="Palatino Linotype" pitchFamily="18" charset="0"/>
              </a:rPr>
              <a:t>          </a:t>
            </a:r>
            <a:r>
              <a:rPr lang="en-US" altLang="zh-CN" b="0" dirty="0">
                <a:latin typeface="Palatino Linotype" pitchFamily="18" charset="0"/>
              </a:rPr>
              <a:t>---By </a:t>
            </a:r>
            <a:r>
              <a:rPr lang="en-US" altLang="zh-CN" b="0" dirty="0" err="1">
                <a:latin typeface="Palatino Linotype" pitchFamily="18" charset="0"/>
              </a:rPr>
              <a:t>Levent</a:t>
            </a:r>
            <a:r>
              <a:rPr lang="en-US" altLang="zh-CN" b="0" dirty="0">
                <a:latin typeface="Palatino Linotype" pitchFamily="18" charset="0"/>
              </a:rPr>
              <a:t> </a:t>
            </a:r>
            <a:r>
              <a:rPr lang="en-US" altLang="zh-CN" b="0" dirty="0" err="1">
                <a:latin typeface="Palatino Linotype" pitchFamily="18" charset="0"/>
              </a:rPr>
              <a:t>Sevgi</a:t>
            </a:r>
            <a:r>
              <a:rPr lang="en-US" altLang="zh-CN" b="0" dirty="0">
                <a:latin typeface="Palatino Linotype" pitchFamily="18" charset="0"/>
              </a:rPr>
              <a:t>, </a:t>
            </a:r>
            <a:r>
              <a:rPr lang="en-US" altLang="zh-CN" b="0" dirty="0" err="1">
                <a:latin typeface="Palatino Linotype" pitchFamily="18" charset="0"/>
              </a:rPr>
              <a:t>Okan</a:t>
            </a:r>
            <a:r>
              <a:rPr lang="en-US" altLang="zh-CN" b="0" dirty="0">
                <a:latin typeface="Palatino Linotype" pitchFamily="18" charset="0"/>
              </a:rPr>
              <a:t> University, Turkey, Apr. 6, 2015.</a:t>
            </a:r>
            <a:endParaRPr lang="zh-CN" altLang="zh-CN" b="0" dirty="0">
              <a:latin typeface="Palatino Linotype" pitchFamily="18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771800" y="332656"/>
            <a:ext cx="5884386" cy="548640"/>
          </a:xfrm>
          <a:noFill/>
          <a:ln w="25400">
            <a:solidFill>
              <a:srgbClr val="FFC000"/>
            </a:solidFill>
            <a:bevel/>
          </a:ln>
        </p:spPr>
        <p:txBody>
          <a:bodyPr/>
          <a:lstStyle/>
          <a:p>
            <a:r>
              <a:rPr lang="en-US" altLang="zh-CN" b="1" cap="none" dirty="0" smtClean="0">
                <a:latin typeface="Arial" pitchFamily="34" charset="0"/>
                <a:cs typeface="Arial" pitchFamily="34" charset="0"/>
              </a:rPr>
              <a:t>      Chapter </a:t>
            </a:r>
            <a:r>
              <a:rPr lang="en-US" altLang="zh-CN" b="1" cap="none" dirty="0">
                <a:latin typeface="Arial" pitchFamily="34" charset="0"/>
                <a:cs typeface="Arial" pitchFamily="34" charset="0"/>
              </a:rPr>
              <a:t>Activities since 2015</a:t>
            </a:r>
            <a:endParaRPr lang="zh-CN" altLang="en-US" b="1" cap="non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38" y="1628800"/>
            <a:ext cx="3240000" cy="216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67544" y="4077072"/>
            <a:ext cx="88095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600" dirty="0">
                <a:latin typeface="Palatino Linotype" pitchFamily="18" charset="0"/>
              </a:rPr>
              <a:t>GRSS Distinguished Lecturer</a:t>
            </a:r>
            <a:endParaRPr lang="zh-CN" altLang="zh-CN" sz="1600" dirty="0">
              <a:latin typeface="Palatino Linotype" pitchFamily="18" charset="0"/>
            </a:endParaRPr>
          </a:p>
          <a:p>
            <a:r>
              <a:rPr lang="en-US" altLang="zh-CN" sz="1600" dirty="0">
                <a:latin typeface="Palatino Linotype" pitchFamily="18" charset="0"/>
              </a:rPr>
              <a:t>“Advanced Neural Adaptive </a:t>
            </a:r>
            <a:r>
              <a:rPr lang="en-US" altLang="zh-CN" sz="1600" dirty="0" err="1">
                <a:latin typeface="Palatino Linotype" pitchFamily="18" charset="0"/>
              </a:rPr>
              <a:t>Prosessing</a:t>
            </a:r>
            <a:r>
              <a:rPr lang="en-US" altLang="zh-CN" sz="1600" dirty="0">
                <a:latin typeface="Palatino Linotype" pitchFamily="18" charset="0"/>
              </a:rPr>
              <a:t> in </a:t>
            </a:r>
            <a:r>
              <a:rPr lang="en-US" altLang="zh-CN" sz="1600" dirty="0" err="1">
                <a:latin typeface="Palatino Linotype" pitchFamily="18" charset="0"/>
              </a:rPr>
              <a:t>Interferometric</a:t>
            </a:r>
            <a:r>
              <a:rPr lang="en-US" altLang="zh-CN" sz="1600" dirty="0">
                <a:latin typeface="Palatino Linotype" pitchFamily="18" charset="0"/>
              </a:rPr>
              <a:t> and </a:t>
            </a:r>
            <a:r>
              <a:rPr lang="en-US" altLang="zh-CN" sz="1600" dirty="0" err="1">
                <a:latin typeface="Palatino Linotype" pitchFamily="18" charset="0"/>
              </a:rPr>
              <a:t>Polarimetric</a:t>
            </a:r>
            <a:r>
              <a:rPr lang="en-US" altLang="zh-CN" sz="1600" dirty="0">
                <a:latin typeface="Palatino Linotype" pitchFamily="18" charset="0"/>
              </a:rPr>
              <a:t> Radar Imaging</a:t>
            </a:r>
            <a:r>
              <a:rPr lang="en-US" altLang="zh-CN" sz="1600" dirty="0" smtClean="0">
                <a:latin typeface="Palatino Linotype" pitchFamily="18" charset="0"/>
              </a:rPr>
              <a:t>”</a:t>
            </a:r>
          </a:p>
          <a:p>
            <a:r>
              <a:rPr lang="en-US" altLang="zh-CN" sz="1600" dirty="0" smtClean="0">
                <a:latin typeface="Palatino Linotype" pitchFamily="18" charset="0"/>
              </a:rPr>
              <a:t>---By </a:t>
            </a:r>
            <a:r>
              <a:rPr lang="en-US" altLang="zh-CN" sz="1600" dirty="0" err="1">
                <a:latin typeface="Palatino Linotype" pitchFamily="18" charset="0"/>
              </a:rPr>
              <a:t>Akria</a:t>
            </a:r>
            <a:r>
              <a:rPr lang="en-US" altLang="zh-CN" sz="1600" dirty="0">
                <a:latin typeface="Palatino Linotype" pitchFamily="18" charset="0"/>
              </a:rPr>
              <a:t> Hirose, Tokyo University, Japan, December 11, 2015.</a:t>
            </a:r>
            <a:endParaRPr lang="zh-CN" altLang="zh-CN" sz="1600" dirty="0">
              <a:latin typeface="Palatino Linotype" pitchFamily="18" charset="0"/>
            </a:endParaRPr>
          </a:p>
          <a:p>
            <a:endParaRPr lang="zh-CN" altLang="en-US" sz="1600" b="1" dirty="0">
              <a:latin typeface="Palatino Linotype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060848"/>
            <a:ext cx="2877518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0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19" y="917500"/>
            <a:ext cx="8712968" cy="4176464"/>
          </a:xfrm>
          <a:noFill/>
          <a:ln w="25400">
            <a:noFill/>
            <a:bevel/>
          </a:ln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Sponsoring conferences</a:t>
            </a:r>
          </a:p>
          <a:p>
            <a:pPr marL="0" indent="0"/>
            <a:r>
              <a:rPr lang="en-US" altLang="zh-CN" sz="2000" b="0" dirty="0" smtClean="0">
                <a:latin typeface="Palatino Linotype" pitchFamily="18" charset="0"/>
              </a:rPr>
              <a:t>     </a:t>
            </a:r>
            <a:r>
              <a:rPr lang="en-US" altLang="zh-CN" sz="2000" dirty="0" smtClean="0">
                <a:latin typeface="Palatino Linotype" pitchFamily="18" charset="0"/>
              </a:rPr>
              <a:t>4th </a:t>
            </a:r>
            <a:r>
              <a:rPr lang="en-US" altLang="zh-CN" sz="2000" dirty="0">
                <a:latin typeface="Palatino Linotype" pitchFamily="18" charset="0"/>
              </a:rPr>
              <a:t>Microwave Remote </a:t>
            </a:r>
            <a:r>
              <a:rPr lang="en-US" altLang="zh-CN" sz="2000" dirty="0" smtClean="0">
                <a:latin typeface="Palatino Linotype" pitchFamily="18" charset="0"/>
              </a:rPr>
              <a:t>Sensing Technology Workshop </a:t>
            </a:r>
          </a:p>
          <a:p>
            <a:pPr lvl="0"/>
            <a:r>
              <a:rPr lang="en-US" altLang="zh-CN" sz="2000" b="0" dirty="0">
                <a:latin typeface="Palatino Linotype" pitchFamily="18" charset="0"/>
              </a:rPr>
              <a:t> </a:t>
            </a:r>
            <a:r>
              <a:rPr lang="en-US" altLang="zh-CN" sz="2000" b="0" dirty="0" smtClean="0">
                <a:latin typeface="Palatino Linotype" pitchFamily="18" charset="0"/>
              </a:rPr>
              <a:t>    September 7-10, </a:t>
            </a:r>
            <a:r>
              <a:rPr lang="en-US" altLang="zh-CN" sz="2000" b="0" dirty="0">
                <a:latin typeface="Palatino Linotype" pitchFamily="18" charset="0"/>
              </a:rPr>
              <a:t>2015 </a:t>
            </a:r>
            <a:r>
              <a:rPr lang="en-US" altLang="zh-CN" sz="2000" b="0" dirty="0" smtClean="0">
                <a:latin typeface="Palatino Linotype" pitchFamily="18" charset="0"/>
              </a:rPr>
              <a:t>in </a:t>
            </a:r>
            <a:r>
              <a:rPr lang="en-US" altLang="zh-CN" sz="2000" b="0" dirty="0" err="1" smtClean="0">
                <a:latin typeface="Palatino Linotype" pitchFamily="18" charset="0"/>
              </a:rPr>
              <a:t>Yanji</a:t>
            </a:r>
            <a:r>
              <a:rPr lang="en-US" altLang="zh-CN" sz="2000" b="0" dirty="0" smtClean="0">
                <a:latin typeface="Palatino Linotype" pitchFamily="18" charset="0"/>
              </a:rPr>
              <a:t>, Jilin Province, China.  (2</a:t>
            </a:r>
            <a:r>
              <a:rPr lang="en-US" altLang="zh-CN" sz="2000" b="0" baseline="30000" dirty="0" smtClean="0">
                <a:latin typeface="Palatino Linotype" pitchFamily="18" charset="0"/>
              </a:rPr>
              <a:t>nd</a:t>
            </a:r>
            <a:r>
              <a:rPr lang="en-US" altLang="zh-CN" sz="2000" b="0" dirty="0" smtClean="0">
                <a:latin typeface="Palatino Linotype" pitchFamily="18" charset="0"/>
              </a:rPr>
              <a:t> time with GRSS Beijing Chapter sponsorship)</a:t>
            </a:r>
          </a:p>
          <a:p>
            <a:pPr lvl="0"/>
            <a:r>
              <a:rPr lang="en-US" altLang="zh-CN" sz="2000" b="0" dirty="0">
                <a:latin typeface="Palatino Linotype" pitchFamily="18" charset="0"/>
              </a:rPr>
              <a:t> </a:t>
            </a:r>
            <a:r>
              <a:rPr lang="en-US" altLang="zh-CN" sz="2000" b="0" dirty="0" smtClean="0">
                <a:latin typeface="Palatino Linotype" pitchFamily="18" charset="0"/>
              </a:rPr>
              <a:t>     ~140 participants from &gt;40 research institutes, universities and industry. </a:t>
            </a:r>
          </a:p>
          <a:p>
            <a:pPr lvl="0"/>
            <a:r>
              <a:rPr lang="en-US" altLang="zh-CN" sz="2000" b="0" dirty="0">
                <a:latin typeface="Palatino Linotype" pitchFamily="18" charset="0"/>
              </a:rPr>
              <a:t> </a:t>
            </a:r>
            <a:r>
              <a:rPr lang="en-US" altLang="zh-CN" sz="2000" b="0" dirty="0" smtClean="0">
                <a:latin typeface="Palatino Linotype" pitchFamily="18" charset="0"/>
              </a:rPr>
              <a:t>    3 students awarded ”Best Student Paper Award”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987824" y="332656"/>
            <a:ext cx="5884386" cy="548640"/>
          </a:xfrm>
          <a:noFill/>
          <a:ln w="25400">
            <a:solidFill>
              <a:srgbClr val="FFC000"/>
            </a:solidFill>
            <a:bevel/>
          </a:ln>
        </p:spPr>
        <p:txBody>
          <a:bodyPr/>
          <a:lstStyle/>
          <a:p>
            <a:r>
              <a:rPr lang="en-US" altLang="zh-CN" b="1" cap="none" dirty="0" smtClean="0">
                <a:latin typeface="Arial" pitchFamily="34" charset="0"/>
                <a:cs typeface="Arial" pitchFamily="34" charset="0"/>
              </a:rPr>
              <a:t>      Chapter </a:t>
            </a:r>
            <a:r>
              <a:rPr lang="en-US" altLang="zh-CN" b="1" cap="none" dirty="0">
                <a:latin typeface="Arial" pitchFamily="34" charset="0"/>
                <a:cs typeface="Arial" pitchFamily="34" charset="0"/>
              </a:rPr>
              <a:t>Activities since 2015</a:t>
            </a:r>
            <a:endParaRPr lang="zh-CN" altLang="en-US" b="1" cap="non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图片 7" descr="C:\Users\Gao\Desktop\W02015091730385888790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82" y="3329928"/>
            <a:ext cx="7973443" cy="352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622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4176464"/>
          </a:xfrm>
          <a:noFill/>
          <a:ln w="25400">
            <a:noFill/>
            <a:bevel/>
          </a:ln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Recruitment for GRSS Asia Pacific Region Manager (together with IEEE Beijing Office &amp; GRSS)</a:t>
            </a:r>
          </a:p>
          <a:p>
            <a:pPr marL="0" indent="0"/>
            <a:r>
              <a:rPr lang="en-US" altLang="zh-CN" b="0" dirty="0"/>
              <a:t> </a:t>
            </a:r>
            <a:r>
              <a:rPr lang="en-US" altLang="zh-CN" b="0" dirty="0" smtClean="0"/>
              <a:t>      </a:t>
            </a:r>
          </a:p>
          <a:p>
            <a:pPr marL="0" indent="0"/>
            <a:r>
              <a:rPr lang="en-US" altLang="zh-CN" b="0" dirty="0">
                <a:latin typeface="Palatino Linotype" pitchFamily="18" charset="0"/>
              </a:rPr>
              <a:t> </a:t>
            </a:r>
            <a:r>
              <a:rPr lang="en-US" altLang="zh-CN" b="0" dirty="0" smtClean="0">
                <a:latin typeface="Palatino Linotype" pitchFamily="18" charset="0"/>
              </a:rPr>
              <a:t>      To </a:t>
            </a:r>
            <a:r>
              <a:rPr lang="en-US" altLang="zh-CN" b="0" dirty="0">
                <a:latin typeface="Palatino Linotype" pitchFamily="18" charset="0"/>
              </a:rPr>
              <a:t>design, develop and implement the Strategic Plan in order to increase membership and </a:t>
            </a:r>
            <a:r>
              <a:rPr lang="en-US" altLang="zh-CN" b="0" dirty="0" smtClean="0">
                <a:latin typeface="Palatino Linotype" pitchFamily="18" charset="0"/>
              </a:rPr>
              <a:t>  </a:t>
            </a:r>
          </a:p>
          <a:p>
            <a:pPr marL="0" indent="0"/>
            <a:r>
              <a:rPr lang="en-US" altLang="zh-CN" b="0" dirty="0">
                <a:latin typeface="Palatino Linotype" pitchFamily="18" charset="0"/>
              </a:rPr>
              <a:t> </a:t>
            </a:r>
            <a:r>
              <a:rPr lang="en-US" altLang="zh-CN" b="0" dirty="0" smtClean="0">
                <a:latin typeface="Palatino Linotype" pitchFamily="18" charset="0"/>
              </a:rPr>
              <a:t>      to  grow </a:t>
            </a:r>
            <a:r>
              <a:rPr lang="en-US" altLang="zh-CN" b="0" dirty="0">
                <a:latin typeface="Palatino Linotype" pitchFamily="18" charset="0"/>
              </a:rPr>
              <a:t>the participation of Chinese remote sensing and spatial  </a:t>
            </a:r>
            <a:r>
              <a:rPr lang="en-US" altLang="zh-CN" b="0" dirty="0" smtClean="0">
                <a:latin typeface="Palatino Linotype" pitchFamily="18" charset="0"/>
              </a:rPr>
              <a:t>information </a:t>
            </a:r>
            <a:r>
              <a:rPr lang="en-US" altLang="zh-CN" b="0" dirty="0">
                <a:latin typeface="Palatino Linotype" pitchFamily="18" charset="0"/>
              </a:rPr>
              <a:t>scientists </a:t>
            </a:r>
            <a:endParaRPr lang="en-US" altLang="zh-CN" b="0" dirty="0" smtClean="0">
              <a:latin typeface="Palatino Linotype" pitchFamily="18" charset="0"/>
            </a:endParaRPr>
          </a:p>
          <a:p>
            <a:pPr marL="0" indent="0"/>
            <a:r>
              <a:rPr lang="en-US" altLang="zh-CN" b="0" dirty="0">
                <a:latin typeface="Palatino Linotype" pitchFamily="18" charset="0"/>
              </a:rPr>
              <a:t> </a:t>
            </a:r>
            <a:r>
              <a:rPr lang="en-US" altLang="zh-CN" b="0" dirty="0" smtClean="0">
                <a:latin typeface="Palatino Linotype" pitchFamily="18" charset="0"/>
              </a:rPr>
              <a:t>      and engineers </a:t>
            </a:r>
            <a:r>
              <a:rPr lang="en-US" altLang="zh-CN" b="0" dirty="0">
                <a:latin typeface="Palatino Linotype" pitchFamily="18" charset="0"/>
              </a:rPr>
              <a:t>in IEEE and GRSS </a:t>
            </a:r>
            <a:r>
              <a:rPr lang="en-US" altLang="zh-CN" b="0" dirty="0" smtClean="0">
                <a:latin typeface="Palatino Linotype" pitchFamily="18" charset="0"/>
              </a:rPr>
              <a:t>activities</a:t>
            </a:r>
          </a:p>
          <a:p>
            <a:pPr marL="0" indent="0"/>
            <a:endParaRPr lang="en-US" altLang="zh-CN" b="0" dirty="0">
              <a:latin typeface="Palatino Linotype" pitchFamily="18" charset="0"/>
            </a:endParaRPr>
          </a:p>
          <a:p>
            <a:pPr marL="0" indent="0"/>
            <a:r>
              <a:rPr lang="en-US" altLang="zh-CN" b="0" dirty="0">
                <a:latin typeface="Palatino Linotype" pitchFamily="18" charset="0"/>
              </a:rPr>
              <a:t> </a:t>
            </a:r>
            <a:r>
              <a:rPr lang="en-US" altLang="zh-CN" b="0" dirty="0" smtClean="0">
                <a:latin typeface="Palatino Linotype" pitchFamily="18" charset="0"/>
              </a:rPr>
              <a:t>      </a:t>
            </a:r>
            <a:r>
              <a:rPr lang="en-US" altLang="zh-CN" b="0" dirty="0" err="1" smtClean="0">
                <a:latin typeface="Palatino Linotype" pitchFamily="18" charset="0"/>
              </a:rPr>
              <a:t>Qiang</a:t>
            </a:r>
            <a:r>
              <a:rPr lang="en-US" altLang="zh-CN" b="0" dirty="0" smtClean="0">
                <a:latin typeface="Palatino Linotype" pitchFamily="18" charset="0"/>
              </a:rPr>
              <a:t> YIN, Ph. D on Signal and Information Processing</a:t>
            </a:r>
          </a:p>
          <a:p>
            <a:pPr marL="0" indent="0"/>
            <a:r>
              <a:rPr lang="en-US" altLang="zh-CN" b="0" dirty="0">
                <a:solidFill>
                  <a:srgbClr val="FF0000"/>
                </a:solidFill>
                <a:latin typeface="Palatino Linotype" pitchFamily="18" charset="0"/>
              </a:rPr>
              <a:t>      </a:t>
            </a:r>
            <a:r>
              <a:rPr lang="en-US" altLang="zh-CN" b="0" dirty="0" smtClean="0">
                <a:solidFill>
                  <a:srgbClr val="FF0000"/>
                </a:solidFill>
                <a:latin typeface="Palatino Linotype" pitchFamily="18" charset="0"/>
              </a:rPr>
              <a:t>(</a:t>
            </a:r>
            <a:r>
              <a:rPr lang="en-US" altLang="zh-CN" b="0" dirty="0" smtClean="0">
                <a:latin typeface="Palatino Linotype" pitchFamily="18" charset="0"/>
              </a:rPr>
              <a:t> </a:t>
            </a:r>
            <a:r>
              <a:rPr lang="en-US" altLang="zh-CN" b="0" dirty="0" smtClean="0">
                <a:solidFill>
                  <a:srgbClr val="FF0000"/>
                </a:solidFill>
                <a:latin typeface="Palatino Linotype" pitchFamily="18" charset="0"/>
              </a:rPr>
              <a:t>2 </a:t>
            </a:r>
            <a:r>
              <a:rPr lang="en-US" altLang="zh-CN" b="0" dirty="0">
                <a:solidFill>
                  <a:srgbClr val="FF0000"/>
                </a:solidFill>
                <a:latin typeface="Palatino Linotype" pitchFamily="18" charset="0"/>
              </a:rPr>
              <a:t>years part time in IEEE Beijing Office starting from March </a:t>
            </a:r>
            <a:r>
              <a:rPr lang="en-US" altLang="zh-CN" b="0" dirty="0" smtClean="0">
                <a:solidFill>
                  <a:srgbClr val="FF0000"/>
                </a:solidFill>
                <a:latin typeface="Palatino Linotype" pitchFamily="18" charset="0"/>
              </a:rPr>
              <a:t>2016 )</a:t>
            </a:r>
            <a:endParaRPr lang="en-US" altLang="zh-CN" b="0" dirty="0">
              <a:solidFill>
                <a:srgbClr val="FF0000"/>
              </a:solidFill>
              <a:latin typeface="Palatino Linotype" pitchFamily="18" charset="0"/>
            </a:endParaRPr>
          </a:p>
          <a:p>
            <a:pPr marL="0" indent="0"/>
            <a:r>
              <a:rPr lang="en-US" altLang="zh-CN" b="0" dirty="0" smtClean="0">
                <a:latin typeface="Palatino Linotype" pitchFamily="18" charset="0"/>
              </a:rPr>
              <a:t> </a:t>
            </a:r>
            <a:endParaRPr lang="en-US" altLang="zh-CN" b="0" dirty="0">
              <a:latin typeface="Palatino Linotype" pitchFamily="18" charset="0"/>
            </a:endParaRPr>
          </a:p>
          <a:p>
            <a:pPr marL="0" indent="0"/>
            <a:endParaRPr lang="zh-CN" altLang="zh-CN" b="0" dirty="0">
              <a:latin typeface="Palatino Linotype" pitchFamily="18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843808" y="290776"/>
            <a:ext cx="5884386" cy="548640"/>
          </a:xfrm>
          <a:noFill/>
          <a:ln w="25400">
            <a:solidFill>
              <a:srgbClr val="FFC000"/>
            </a:solidFill>
            <a:bevel/>
          </a:ln>
        </p:spPr>
        <p:txBody>
          <a:bodyPr/>
          <a:lstStyle/>
          <a:p>
            <a:r>
              <a:rPr lang="en-US" altLang="zh-CN" b="1" cap="none" dirty="0" smtClean="0">
                <a:latin typeface="Arial" pitchFamily="34" charset="0"/>
                <a:cs typeface="Arial" pitchFamily="34" charset="0"/>
              </a:rPr>
              <a:t>      Chapter </a:t>
            </a:r>
            <a:r>
              <a:rPr lang="en-US" altLang="zh-CN" b="1" cap="none" dirty="0">
                <a:latin typeface="Arial" pitchFamily="34" charset="0"/>
                <a:cs typeface="Arial" pitchFamily="34" charset="0"/>
              </a:rPr>
              <a:t>Activities since 2015</a:t>
            </a:r>
            <a:endParaRPr lang="zh-CN" altLang="en-US" b="1" cap="non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220" y="3068960"/>
            <a:ext cx="20288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85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角度">
  <a:themeElements>
    <a:clrScheme name="角度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346</TotalTime>
  <Words>843</Words>
  <Application>Microsoft Office PowerPoint</Application>
  <PresentationFormat>On-screen Show (4:3)</PresentationFormat>
  <Paragraphs>142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角度</vt:lpstr>
      <vt:lpstr>IEEE GRSS Beijing Chapter</vt:lpstr>
      <vt:lpstr>OUTLINE</vt:lpstr>
      <vt:lpstr>         About Beijing chapter</vt:lpstr>
      <vt:lpstr>         About Beijing chapter</vt:lpstr>
      <vt:lpstr>         About Beijing chapter</vt:lpstr>
      <vt:lpstr>OUTLINE</vt:lpstr>
      <vt:lpstr>      Chapter Activities since 2015</vt:lpstr>
      <vt:lpstr>      Chapter Activities since 2015</vt:lpstr>
      <vt:lpstr>      Chapter Activities since 2015</vt:lpstr>
      <vt:lpstr>      Chapter Activities since 2015</vt:lpstr>
      <vt:lpstr>      Chapter Activities since 2015</vt:lpstr>
      <vt:lpstr>      Chapter Activities since 2015</vt:lpstr>
      <vt:lpstr>      Chapter Activities since 2015</vt:lpstr>
      <vt:lpstr>      Chapter Activities since 2015</vt:lpstr>
      <vt:lpstr>PowerPoint Presentation</vt:lpstr>
      <vt:lpstr>      Chapter Activities since 2015</vt:lpstr>
      <vt:lpstr>      Chapter Activities since 2015</vt:lpstr>
      <vt:lpstr>OUTLINE</vt:lpstr>
      <vt:lpstr>       Future Work Plans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Beijing Chapter</dc:title>
  <dc:creator>unknown</dc:creator>
  <cp:lastModifiedBy>admin</cp:lastModifiedBy>
  <cp:revision>41</cp:revision>
  <dcterms:created xsi:type="dcterms:W3CDTF">2016-07-07T07:04:06Z</dcterms:created>
  <dcterms:modified xsi:type="dcterms:W3CDTF">2016-07-10T07:06:43Z</dcterms:modified>
</cp:coreProperties>
</file>